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17"/>
  </p:notesMasterIdLst>
  <p:sldIdLst>
    <p:sldId id="256" r:id="rId2"/>
    <p:sldId id="258" r:id="rId3"/>
    <p:sldId id="269" r:id="rId4"/>
    <p:sldId id="257" r:id="rId5"/>
    <p:sldId id="270" r:id="rId6"/>
    <p:sldId id="259" r:id="rId7"/>
    <p:sldId id="261" r:id="rId8"/>
    <p:sldId id="260" r:id="rId9"/>
    <p:sldId id="263" r:id="rId10"/>
    <p:sldId id="264" r:id="rId11"/>
    <p:sldId id="266" r:id="rId12"/>
    <p:sldId id="267" r:id="rId13"/>
    <p:sldId id="262" r:id="rId14"/>
    <p:sldId id="265"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7401" userDrawn="1">
          <p15:clr>
            <a:srgbClr val="A4A3A4"/>
          </p15:clr>
        </p15:guide>
        <p15:guide id="3" pos="27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05"/>
    <p:restoredTop sz="96035"/>
  </p:normalViewPr>
  <p:slideViewPr>
    <p:cSldViewPr snapToGrid="0">
      <p:cViewPr>
        <p:scale>
          <a:sx n="84" d="100"/>
          <a:sy n="84" d="100"/>
        </p:scale>
        <p:origin x="1648" y="1152"/>
      </p:cViewPr>
      <p:guideLst>
        <p:guide orient="horz" pos="2115"/>
        <p:guide pos="7401"/>
        <p:guide pos="279"/>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80" d="100"/>
        <a:sy n="80" d="100"/>
      </p:scale>
      <p:origin x="0" y="0"/>
    </p:cViewPr>
  </p:sorterViewPr>
  <p:notesViewPr>
    <p:cSldViewPr snapToGrid="0" showGuides="1">
      <p:cViewPr varScale="1">
        <p:scale>
          <a:sx n="97" d="100"/>
          <a:sy n="97" d="100"/>
        </p:scale>
        <p:origin x="36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4AD9D-B314-F343-8BAE-B5CC31A9DBA3}" type="datetimeFigureOut">
              <a:rPr lang="en-US" smtClean="0"/>
              <a:t>3/9/26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31880-3A58-AD46-9DD7-74B0D654870F}" type="slidenum">
              <a:rPr lang="en-US" smtClean="0"/>
              <a:t>‹#›</a:t>
            </a:fld>
            <a:endParaRPr lang="en-US"/>
          </a:p>
        </p:txBody>
      </p:sp>
    </p:spTree>
    <p:extLst>
      <p:ext uri="{BB962C8B-B14F-4D97-AF65-F5344CB8AC3E}">
        <p14:creationId xmlns:p14="http://schemas.microsoft.com/office/powerpoint/2010/main" val="265247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t>
            </a:r>
          </a:p>
          <a:p>
            <a:r>
              <a:rPr lang="en-US" dirty="0"/>
              <a:t>First of all, thanks for having me in this seminar. Unfortunately, I could not be present with you today. But I hope that my virtual presence will be sufficient to introduce our topic and open the floor to further discussion. </a:t>
            </a:r>
          </a:p>
          <a:p>
            <a:r>
              <a:rPr lang="en-US" dirty="0"/>
              <a:t>I’m Debora C. Firmino de Souza, a PhD student and Junior Researcher at the Human-Computer Interaction Group at Tallinn University, and also part of the research group “Development of robot-human co-creation in industry”. </a:t>
            </a:r>
          </a:p>
        </p:txBody>
      </p:sp>
      <p:sp>
        <p:nvSpPr>
          <p:cNvPr id="4" name="Slide Number Placeholder 3"/>
          <p:cNvSpPr>
            <a:spLocks noGrp="1"/>
          </p:cNvSpPr>
          <p:nvPr>
            <p:ph type="sldNum" sz="quarter" idx="5"/>
          </p:nvPr>
        </p:nvSpPr>
        <p:spPr/>
        <p:txBody>
          <a:bodyPr/>
          <a:lstStyle/>
          <a:p>
            <a:fld id="{70D31880-3A58-AD46-9DD7-74B0D654870F}" type="slidenum">
              <a:rPr lang="en-US" smtClean="0"/>
              <a:t>1</a:t>
            </a:fld>
            <a:endParaRPr lang="en-US"/>
          </a:p>
        </p:txBody>
      </p:sp>
    </p:spTree>
    <p:extLst>
      <p:ext uri="{BB962C8B-B14F-4D97-AF65-F5344CB8AC3E}">
        <p14:creationId xmlns:p14="http://schemas.microsoft.com/office/powerpoint/2010/main" val="315753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GB" sz="1200" dirty="0">
                <a:solidFill>
                  <a:srgbClr val="000000"/>
                </a:solidFill>
              </a:rPr>
              <a:t>In terms of understanding users, HCI research provides validated methods and tools, in which complex problems can be addressed to improve human-technology interaction. </a:t>
            </a:r>
          </a:p>
          <a:p>
            <a:pPr>
              <a:spcBef>
                <a:spcPts val="0"/>
              </a:spcBef>
            </a:pPr>
            <a:r>
              <a:rPr lang="en-GB" sz="1200" dirty="0">
                <a:solidFill>
                  <a:srgbClr val="000000"/>
                </a:solidFill>
              </a:rPr>
              <a:t>Understanding of the experience humans undergo when using technology accounts for the context of use, the needs of the user, the design, and evaluation of human-technology interaction.</a:t>
            </a:r>
          </a:p>
          <a:p>
            <a:endParaRPr lang="en-US" dirty="0"/>
          </a:p>
          <a:p>
            <a:r>
              <a:rPr lang="en-US" dirty="0"/>
              <a:t>So, how to proceed with such assessments?</a:t>
            </a:r>
          </a:p>
        </p:txBody>
      </p:sp>
      <p:sp>
        <p:nvSpPr>
          <p:cNvPr id="4" name="Slide Number Placeholder 3"/>
          <p:cNvSpPr>
            <a:spLocks noGrp="1"/>
          </p:cNvSpPr>
          <p:nvPr>
            <p:ph type="sldNum" sz="quarter" idx="5"/>
          </p:nvPr>
        </p:nvSpPr>
        <p:spPr/>
        <p:txBody>
          <a:bodyPr/>
          <a:lstStyle/>
          <a:p>
            <a:fld id="{70D31880-3A58-AD46-9DD7-74B0D654870F}" type="slidenum">
              <a:rPr lang="en-US" smtClean="0"/>
              <a:t>10</a:t>
            </a:fld>
            <a:endParaRPr lang="en-US"/>
          </a:p>
        </p:txBody>
      </p:sp>
    </p:spTree>
    <p:extLst>
      <p:ext uri="{BB962C8B-B14F-4D97-AF65-F5344CB8AC3E}">
        <p14:creationId xmlns:p14="http://schemas.microsoft.com/office/powerpoint/2010/main" val="269702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it’s important to acknowledge that anytime is the right time: UX evaluation can be run in every stage of product or system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User testing can involve different participants: depending on the stage and the goal of the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it allows flexible formats: as assessments can take either formative or summative approaches, and be carried out along individual or group sessions.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different methods allow us to examine the interactions into the context of use or in experimental settings, both physical and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Either in quantitative or qualitative assessments, it is possible to deploy questionnaires, interviews or rely on behavioral methods to examine the user experience with the systems or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11</a:t>
            </a:fld>
            <a:endParaRPr lang="en-US"/>
          </a:p>
        </p:txBody>
      </p:sp>
    </p:spTree>
    <p:extLst>
      <p:ext uri="{BB962C8B-B14F-4D97-AF65-F5344CB8AC3E}">
        <p14:creationId xmlns:p14="http://schemas.microsoft.com/office/powerpoint/2010/main" val="177680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it is possible to run user testing on Screen based interfaces as well as on Interactive objects in spatial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the assessment can focus on objective or subjective aspects of the interaction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12</a:t>
            </a:fld>
            <a:endParaRPr lang="en-US"/>
          </a:p>
        </p:txBody>
      </p:sp>
    </p:spTree>
    <p:extLst>
      <p:ext uri="{BB962C8B-B14F-4D97-AF65-F5344CB8AC3E}">
        <p14:creationId xmlns:p14="http://schemas.microsoft.com/office/powerpoint/2010/main" val="10461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Our team of HCI practitioners can provide counseling and expertise on the use of behavioral methods to assess, for instance: </a:t>
            </a:r>
            <a:r>
              <a:rPr lang="en-GB" sz="1200" b="0" i="0" u="none" strike="noStrike" dirty="0">
                <a:solidFill>
                  <a:srgbClr val="595959"/>
                </a:solidFill>
                <a:effectLst/>
                <a:latin typeface="Arial" panose="020B0604020202020204" pitchFamily="34" charset="0"/>
              </a:rPr>
              <a:t>facial expression analysis for detecting emotions, galvanic skin response for assessing arousal or heart rate analysis to detect stress) and also additional explanation to their behaviour (e.g., gaze behaviour via eye tracking or body gesture analysis). </a:t>
            </a:r>
            <a:endParaRPr lang="en-GB" b="0" dirty="0">
              <a:effectLst/>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Times New Roman" panose="02020603050405020304" pitchFamily="18" charset="0"/>
              </a:rPr>
              <a:t>The nature of user testing can serve either to support the design of a new robotic system or to validating or comparing existing systems.</a:t>
            </a:r>
            <a:br>
              <a:rPr lang="en-GB" dirty="0"/>
            </a:br>
            <a:br>
              <a:rPr lang="en-GB" dirty="0"/>
            </a:br>
            <a:endParaRPr lang="en-US" dirty="0"/>
          </a:p>
          <a:p>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13</a:t>
            </a:fld>
            <a:endParaRPr lang="en-US"/>
          </a:p>
        </p:txBody>
      </p:sp>
    </p:spTree>
    <p:extLst>
      <p:ext uri="{BB962C8B-B14F-4D97-AF65-F5344CB8AC3E}">
        <p14:creationId xmlns:p14="http://schemas.microsoft.com/office/powerpoint/2010/main" val="246413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reasons to run user testing in HRI, we may refer to the ability to Get structured feedback, Understand your product or systems performance,  Examine user satisfaction (in depth), Identify user experiences, Find out what works and what does not, Hear what users want and need and Plan potential improvements</a:t>
            </a:r>
          </a:p>
        </p:txBody>
      </p:sp>
      <p:sp>
        <p:nvSpPr>
          <p:cNvPr id="4" name="Slide Number Placeholder 3"/>
          <p:cNvSpPr>
            <a:spLocks noGrp="1"/>
          </p:cNvSpPr>
          <p:nvPr>
            <p:ph type="sldNum" sz="quarter" idx="5"/>
          </p:nvPr>
        </p:nvSpPr>
        <p:spPr/>
        <p:txBody>
          <a:bodyPr/>
          <a:lstStyle/>
          <a:p>
            <a:fld id="{70D31880-3A58-AD46-9DD7-74B0D654870F}" type="slidenum">
              <a:rPr lang="en-US" smtClean="0"/>
              <a:t>14</a:t>
            </a:fld>
            <a:endParaRPr lang="en-US"/>
          </a:p>
        </p:txBody>
      </p:sp>
    </p:spTree>
    <p:extLst>
      <p:ext uri="{BB962C8B-B14F-4D97-AF65-F5344CB8AC3E}">
        <p14:creationId xmlns:p14="http://schemas.microsoft.com/office/powerpoint/2010/main" val="265706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a:rPr>
              <a:t>Thank you for your attention! And find me available to answer any questions you might have.</a:t>
            </a:r>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15</a:t>
            </a:fld>
            <a:endParaRPr lang="en-US"/>
          </a:p>
        </p:txBody>
      </p:sp>
    </p:spTree>
    <p:extLst>
      <p:ext uri="{BB962C8B-B14F-4D97-AF65-F5344CB8AC3E}">
        <p14:creationId xmlns:p14="http://schemas.microsoft.com/office/powerpoint/2010/main" val="251053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I’ll to share an overview of our current research findings and illustrate the potential advantages of state-of-the-art user experience evaluation methods brought from HCI for improving interactions with robotic systems.</a:t>
            </a:r>
          </a:p>
          <a:p>
            <a:endParaRPr lang="en-US" dirty="0"/>
          </a:p>
          <a:p>
            <a:r>
              <a:rPr lang="en-US" dirty="0"/>
              <a:t>On that note, I’ll briefly discuss the topics of autonomous robots in Industry 5.0, aspects of Trust in HRI, and lastly, refer to the core of this presentation, which is the user experience evaluation techniques suitable for assessing human-robot interaction.</a:t>
            </a:r>
          </a:p>
          <a:p>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2</a:t>
            </a:fld>
            <a:endParaRPr lang="en-US"/>
          </a:p>
        </p:txBody>
      </p:sp>
    </p:spTree>
    <p:extLst>
      <p:ext uri="{BB962C8B-B14F-4D97-AF65-F5344CB8AC3E}">
        <p14:creationId xmlns:p14="http://schemas.microsoft.com/office/powerpoint/2010/main" val="239729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touching upon the core aspects of this presentation, I believe it is interesting to provide some definitions to clarify the scope of our investigation.</a:t>
            </a:r>
          </a:p>
          <a:p>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3</a:t>
            </a:fld>
            <a:endParaRPr lang="en-US"/>
          </a:p>
        </p:txBody>
      </p:sp>
    </p:spTree>
    <p:extLst>
      <p:ext uri="{BB962C8B-B14F-4D97-AF65-F5344CB8AC3E}">
        <p14:creationId xmlns:p14="http://schemas.microsoft.com/office/powerpoint/2010/main" val="249357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Industry 5.0 prioritizes </a:t>
            </a:r>
            <a:r>
              <a:rPr lang="en-GB" b="0" i="0" dirty="0">
                <a:solidFill>
                  <a:srgbClr val="000000"/>
                </a:solidFill>
                <a:effectLst/>
                <a:latin typeface="Times"/>
              </a:rPr>
              <a:t>human-centric and sustainable approaches for efficient industrial innovation. In other words, empowering workers with </a:t>
            </a:r>
            <a:r>
              <a:rPr lang="en-US" dirty="0"/>
              <a:t>optimal use of data-driven tools to improve their process efficiency rather than replacing them by machines.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GB" b="0" i="0" dirty="0">
                <a:effectLst/>
                <a:latin typeface="Arial" panose="020B0604020202020204" pitchFamily="34" charset="0"/>
              </a:rPr>
              <a:t>In that sense, technology should</a:t>
            </a:r>
            <a:r>
              <a:rPr lang="en-GB" b="0" i="0" dirty="0">
                <a:effectLst/>
                <a:latin typeface="Roboto" panose="02000000000000000000" pitchFamily="2" charset="0"/>
              </a:rPr>
              <a:t> </a:t>
            </a:r>
            <a:r>
              <a:rPr lang="en-GB" b="0" i="0" dirty="0">
                <a:effectLst/>
                <a:latin typeface="Arial" panose="020B0604020202020204" pitchFamily="34" charset="0"/>
              </a:rPr>
              <a:t>enable tools to augment the human ability to be creative and solve problems, benefiting</a:t>
            </a:r>
            <a:r>
              <a:rPr lang="en-GB" b="0" i="0" dirty="0">
                <a:effectLst/>
                <a:latin typeface="Roboto" panose="02000000000000000000" pitchFamily="2" charset="0"/>
              </a:rPr>
              <a:t> </a:t>
            </a:r>
            <a:r>
              <a:rPr lang="en-GB" b="0" i="0" dirty="0">
                <a:effectLst/>
                <a:latin typeface="Arial" panose="020B0604020202020204" pitchFamily="34" charset="0"/>
              </a:rPr>
              <a:t>from machine precision and data processing while preserving the human role in critical</a:t>
            </a:r>
            <a:r>
              <a:rPr lang="en-GB" b="0" i="0" dirty="0">
                <a:effectLst/>
                <a:latin typeface="Roboto" panose="02000000000000000000" pitchFamily="2" charset="0"/>
              </a:rPr>
              <a:t> </a:t>
            </a:r>
            <a:r>
              <a:rPr lang="en-GB" b="0" i="0" dirty="0">
                <a:effectLst/>
                <a:latin typeface="Arial" panose="020B0604020202020204" pitchFamily="34" charset="0"/>
              </a:rPr>
              <a:t>decision-making processes.</a:t>
            </a:r>
          </a:p>
          <a:p>
            <a:pPr algn="l"/>
            <a:endParaRPr lang="en-GB" b="0" i="0" dirty="0">
              <a:effectLst/>
              <a:latin typeface="Arial" panose="020B0604020202020204" pitchFamily="34" charset="0"/>
            </a:endParaRPr>
          </a:p>
          <a:p>
            <a:pPr algn="l"/>
            <a:r>
              <a:rPr lang="en-GB" b="0" i="0" dirty="0">
                <a:effectLst/>
                <a:latin typeface="Arial" panose="020B0604020202020204" pitchFamily="34" charset="0"/>
              </a:rPr>
              <a:t>However, this configuration also brings along challenges in the design and adoption of autonomous technology to promote such seamless human-machine collaboration. </a:t>
            </a:r>
          </a:p>
        </p:txBody>
      </p:sp>
      <p:sp>
        <p:nvSpPr>
          <p:cNvPr id="4" name="Slide Number Placeholder 3"/>
          <p:cNvSpPr>
            <a:spLocks noGrp="1"/>
          </p:cNvSpPr>
          <p:nvPr>
            <p:ph type="sldNum" sz="quarter" idx="5"/>
          </p:nvPr>
        </p:nvSpPr>
        <p:spPr/>
        <p:txBody>
          <a:bodyPr/>
          <a:lstStyle/>
          <a:p>
            <a:fld id="{70D31880-3A58-AD46-9DD7-74B0D654870F}" type="slidenum">
              <a:rPr lang="en-US" smtClean="0"/>
              <a:t>4</a:t>
            </a:fld>
            <a:endParaRPr lang="en-US"/>
          </a:p>
        </p:txBody>
      </p:sp>
    </p:spTree>
    <p:extLst>
      <p:ext uri="{BB962C8B-B14F-4D97-AF65-F5344CB8AC3E}">
        <p14:creationId xmlns:p14="http://schemas.microsoft.com/office/powerpoint/2010/main" val="213914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Possible lenses to explore the phenomena considers human perceptions of technology and how they affect the individual’s disposition to trust: to rely on the technological counterpart.</a:t>
            </a:r>
          </a:p>
        </p:txBody>
      </p:sp>
      <p:sp>
        <p:nvSpPr>
          <p:cNvPr id="4" name="Slide Number Placeholder 3"/>
          <p:cNvSpPr>
            <a:spLocks noGrp="1"/>
          </p:cNvSpPr>
          <p:nvPr>
            <p:ph type="sldNum" sz="quarter" idx="5"/>
          </p:nvPr>
        </p:nvSpPr>
        <p:spPr/>
        <p:txBody>
          <a:bodyPr/>
          <a:lstStyle/>
          <a:p>
            <a:fld id="{70D31880-3A58-AD46-9DD7-74B0D654870F}" type="slidenum">
              <a:rPr lang="en-US" smtClean="0"/>
              <a:t>5</a:t>
            </a:fld>
            <a:endParaRPr lang="en-US"/>
          </a:p>
        </p:txBody>
      </p:sp>
    </p:spTree>
    <p:extLst>
      <p:ext uri="{BB962C8B-B14F-4D97-AF65-F5344CB8AC3E}">
        <p14:creationId xmlns:p14="http://schemas.microsoft.com/office/powerpoint/2010/main" val="128594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field of human-robot interaction (HRI), we study robotic systems that are either operated by humans (via human interfaces of any imaginable sort) or autonomous technologies that collaborate with humans.</a:t>
            </a:r>
          </a:p>
          <a:p>
            <a:endParaRPr lang="en-US" dirty="0"/>
          </a:p>
          <a:p>
            <a:r>
              <a:rPr lang="en-US" dirty="0"/>
              <a:t>Within that area of research, COBOTS are different from typical industrial robots both in their construction and in their mode of operation, as can be seen in the comparative table on the left.</a:t>
            </a:r>
          </a:p>
          <a:p>
            <a:endParaRPr lang="en-US" dirty="0"/>
          </a:p>
          <a:p>
            <a:r>
              <a:rPr lang="en-US" dirty="0"/>
              <a:t>In both cases, the human factor plays a relevant role. And therefore, the user experience.</a:t>
            </a:r>
          </a:p>
          <a:p>
            <a:br>
              <a:rPr lang="en-US" dirty="0"/>
            </a:br>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6</a:t>
            </a:fld>
            <a:endParaRPr lang="en-US"/>
          </a:p>
        </p:txBody>
      </p:sp>
    </p:spTree>
    <p:extLst>
      <p:ext uri="{BB962C8B-B14F-4D97-AF65-F5344CB8AC3E}">
        <p14:creationId xmlns:p14="http://schemas.microsoft.com/office/powerpoint/2010/main" val="138159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With that in mind, our research group conducted a systematic literature review focusing on trust and trustworthiness in relation to characteristics of humans and systems in human–robot interaction (HRI). </a:t>
            </a:r>
          </a:p>
          <a:p>
            <a:r>
              <a:rPr lang="en-US" dirty="0"/>
              <a:t>We explored the aspects that impact the potential for designing and fostering machine trustworthiness from a human-centered standpoint. </a:t>
            </a:r>
          </a:p>
          <a:p>
            <a:r>
              <a:rPr lang="en-US" dirty="0"/>
              <a:t>In our investigation, we identified and categorized factors influencing trust in HRI that can act as enablers and constrains for trust when implementing autonomous systems.</a:t>
            </a:r>
          </a:p>
          <a:p>
            <a:endParaRPr lang="en-US" dirty="0"/>
          </a:p>
          <a:p>
            <a:r>
              <a:rPr lang="en-US" dirty="0"/>
              <a:t>Trust - briefly defined here as t</a:t>
            </a:r>
            <a:r>
              <a:rPr lang="en-GB" b="0" i="0" dirty="0">
                <a:solidFill>
                  <a:srgbClr val="000000"/>
                </a:solidFill>
                <a:effectLst/>
                <a:latin typeface="Times"/>
              </a:rPr>
              <a:t>he confidence we predict and place in someone or something behaving in a beneficial manner – has been pointed out by </a:t>
            </a:r>
            <a:r>
              <a:rPr lang="en-US" dirty="0"/>
              <a:t>previous research as an essential interaction component to enable successful integration of autonomous technologies. </a:t>
            </a:r>
          </a:p>
          <a:p>
            <a:endParaRPr lang="en-US" dirty="0"/>
          </a:p>
          <a:p>
            <a:endParaRPr lang="en-US" dirty="0"/>
          </a:p>
        </p:txBody>
      </p:sp>
      <p:sp>
        <p:nvSpPr>
          <p:cNvPr id="4" name="Slide Number Placeholder 3"/>
          <p:cNvSpPr>
            <a:spLocks noGrp="1"/>
          </p:cNvSpPr>
          <p:nvPr>
            <p:ph type="sldNum" sz="quarter" idx="5"/>
          </p:nvPr>
        </p:nvSpPr>
        <p:spPr/>
        <p:txBody>
          <a:bodyPr/>
          <a:lstStyle/>
          <a:p>
            <a:fld id="{70D31880-3A58-AD46-9DD7-74B0D654870F}" type="slidenum">
              <a:rPr lang="en-US" smtClean="0"/>
              <a:t>7</a:t>
            </a:fld>
            <a:endParaRPr lang="en-US"/>
          </a:p>
        </p:txBody>
      </p:sp>
    </p:spTree>
    <p:extLst>
      <p:ext uri="{BB962C8B-B14F-4D97-AF65-F5344CB8AC3E}">
        <p14:creationId xmlns:p14="http://schemas.microsoft.com/office/powerpoint/2010/main" val="3170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cap="none" dirty="0">
                <a:solidFill>
                  <a:srgbClr val="000000"/>
                </a:solidFill>
                <a:effectLst/>
                <a:ea typeface="+mj-ea"/>
                <a:cs typeface="+mj-cs"/>
              </a:rPr>
              <a:t>By that token, we applied this classification </a:t>
            </a:r>
            <a:r>
              <a:rPr lang="en-GB" sz="1600" b="0" i="0" dirty="0">
                <a:solidFill>
                  <a:srgbClr val="000000"/>
                </a:solidFill>
                <a:effectLst/>
              </a:rPr>
              <a:t>to understand the variety of potential design cues and functionalities that can positively and negatively affect trust and, consequently, how trust calibration may support the integration of robots in diverse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effectLst/>
              </a:rPr>
              <a:t>This way, we proposed a breakdown of the factors to clarify potential trust constraints (i.e., barriers) and enablers (i.e., facilitators). Each of the groups bring aspects gathered from literature in relation to the user, robot design or functionalities, and contextual elements that can mediate trust.</a:t>
            </a:r>
            <a:endParaRPr lang="en-GB" sz="1600" dirty="0">
              <a:solidFill>
                <a:srgbClr val="000000"/>
              </a:solidFill>
            </a:endParaRPr>
          </a:p>
        </p:txBody>
      </p:sp>
      <p:sp>
        <p:nvSpPr>
          <p:cNvPr id="4" name="Slide Number Placeholder 3"/>
          <p:cNvSpPr>
            <a:spLocks noGrp="1"/>
          </p:cNvSpPr>
          <p:nvPr>
            <p:ph type="sldNum" sz="quarter" idx="5"/>
          </p:nvPr>
        </p:nvSpPr>
        <p:spPr/>
        <p:txBody>
          <a:bodyPr/>
          <a:lstStyle/>
          <a:p>
            <a:fld id="{70D31880-3A58-AD46-9DD7-74B0D654870F}" type="slidenum">
              <a:rPr lang="en-US" smtClean="0"/>
              <a:t>8</a:t>
            </a:fld>
            <a:endParaRPr lang="en-US"/>
          </a:p>
        </p:txBody>
      </p:sp>
    </p:spTree>
    <p:extLst>
      <p:ext uri="{BB962C8B-B14F-4D97-AF65-F5344CB8AC3E}">
        <p14:creationId xmlns:p14="http://schemas.microsoft.com/office/powerpoint/2010/main" val="406355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categories, derived from literature data, present then:</a:t>
            </a:r>
          </a:p>
          <a:p>
            <a:pPr marL="228600" indent="-228600">
              <a:buAutoNum type="arabicPeriod"/>
            </a:pPr>
            <a:r>
              <a:rPr lang="en-GB" b="0" i="0" dirty="0">
                <a:solidFill>
                  <a:srgbClr val="000000"/>
                </a:solidFill>
                <a:effectLst/>
                <a:latin typeface="Times"/>
              </a:rPr>
              <a:t>Environmental-related factors representing contextual considerations that include regulation, safety, and integration;  </a:t>
            </a:r>
          </a:p>
          <a:p>
            <a:pPr marL="228600" indent="-228600">
              <a:buAutoNum type="arabicPeriod"/>
            </a:pPr>
            <a:r>
              <a:rPr lang="en-GB" b="0" i="0" dirty="0">
                <a:solidFill>
                  <a:srgbClr val="000000"/>
                </a:solidFill>
                <a:effectLst/>
                <a:latin typeface="Times"/>
              </a:rPr>
              <a:t>Human-related factors, which refer to user characteristics and their experiences; and </a:t>
            </a:r>
          </a:p>
          <a:p>
            <a:pPr marL="228600" indent="-228600">
              <a:buAutoNum type="arabicPeriod"/>
            </a:pPr>
            <a:r>
              <a:rPr lang="en-GB" b="0" i="0" dirty="0">
                <a:solidFill>
                  <a:srgbClr val="000000"/>
                </a:solidFill>
                <a:effectLst/>
                <a:latin typeface="Times"/>
              </a:rPr>
              <a:t>Robot-related factors: attributes concerning robotic systems, which are divided into transparency, communication, performance, </a:t>
            </a:r>
            <a:r>
              <a:rPr lang="en-GB" b="0" i="0" dirty="0" err="1">
                <a:solidFill>
                  <a:srgbClr val="000000"/>
                </a:solidFill>
                <a:effectLst/>
                <a:latin typeface="Times"/>
              </a:rPr>
              <a:t>behavior</a:t>
            </a:r>
            <a:r>
              <a:rPr lang="en-GB" b="0" i="0" dirty="0">
                <a:solidFill>
                  <a:srgbClr val="000000"/>
                </a:solidFill>
                <a:effectLst/>
                <a:latin typeface="Times"/>
              </a:rPr>
              <a:t> and situated awareness, and appearance and design.</a:t>
            </a:r>
          </a:p>
          <a:p>
            <a:pPr marL="228600" indent="-228600">
              <a:buAutoNum type="arabicPeriod"/>
            </a:pPr>
            <a:endParaRPr lang="en-US" b="0" i="0" dirty="0">
              <a:solidFill>
                <a:srgbClr val="000000"/>
              </a:solidFill>
              <a:effectLst/>
              <a:latin typeface="Times"/>
            </a:endParaRPr>
          </a:p>
          <a:p>
            <a:pPr marL="0" indent="0">
              <a:buNone/>
            </a:pPr>
            <a:r>
              <a:rPr lang="en-GB" b="0" i="0" dirty="0">
                <a:solidFill>
                  <a:srgbClr val="000000"/>
                </a:solidFill>
                <a:effectLst/>
                <a:latin typeface="Times"/>
              </a:rPr>
              <a:t>Our classification is essentially helpful to underscore the value of designing robotic systems and evaluating their capability to communicate trustworthiness through optimized usability and increased transparency. </a:t>
            </a:r>
          </a:p>
          <a:p>
            <a:pPr marL="0" indent="0">
              <a:buNone/>
            </a:pPr>
            <a:endParaRPr lang="en-GB" b="0" i="0" dirty="0">
              <a:solidFill>
                <a:srgbClr val="000000"/>
              </a:solidFill>
              <a:effectLst/>
              <a:latin typeface="Times"/>
            </a:endParaRPr>
          </a:p>
          <a:p>
            <a:pPr marL="0" indent="0">
              <a:buNone/>
            </a:pPr>
            <a:r>
              <a:rPr lang="en-GB" b="0" i="0" dirty="0">
                <a:solidFill>
                  <a:srgbClr val="000000"/>
                </a:solidFill>
                <a:effectLst/>
                <a:latin typeface="Times"/>
              </a:rPr>
              <a:t>Moreover, as described in our analysis user characteristics and experience are pivotal aspects for engagement and adoption rates. </a:t>
            </a:r>
            <a:endParaRPr lang="en-US" b="0" i="0" dirty="0">
              <a:solidFill>
                <a:srgbClr val="000000"/>
              </a:solidFill>
              <a:effectLst/>
              <a:latin typeface="Times"/>
            </a:endParaRPr>
          </a:p>
        </p:txBody>
      </p:sp>
      <p:sp>
        <p:nvSpPr>
          <p:cNvPr id="4" name="Slide Number Placeholder 3"/>
          <p:cNvSpPr>
            <a:spLocks noGrp="1"/>
          </p:cNvSpPr>
          <p:nvPr>
            <p:ph type="sldNum" sz="quarter" idx="5"/>
          </p:nvPr>
        </p:nvSpPr>
        <p:spPr/>
        <p:txBody>
          <a:bodyPr/>
          <a:lstStyle/>
          <a:p>
            <a:fld id="{70D31880-3A58-AD46-9DD7-74B0D654870F}" type="slidenum">
              <a:rPr lang="en-US" smtClean="0"/>
              <a:t>9</a:t>
            </a:fld>
            <a:endParaRPr lang="en-US"/>
          </a:p>
        </p:txBody>
      </p:sp>
    </p:spTree>
    <p:extLst>
      <p:ext uri="{BB962C8B-B14F-4D97-AF65-F5344CB8AC3E}">
        <p14:creationId xmlns:p14="http://schemas.microsoft.com/office/powerpoint/2010/main" val="409348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3/9/26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52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38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3/9/26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64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18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3/9/26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663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933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074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Tree>
    <p:extLst>
      <p:ext uri="{BB962C8B-B14F-4D97-AF65-F5344CB8AC3E}">
        <p14:creationId xmlns:p14="http://schemas.microsoft.com/office/powerpoint/2010/main" val="244122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44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3/9/26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01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797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3/9/26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752194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hyperlink" Target="mailto:scs@tlu.e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rajaz@tlu.ee" TargetMode="External"/><Relationship Id="rId5" Type="http://schemas.openxmlformats.org/officeDocument/2006/relationships/hyperlink" Target="mailto:deboracs@tlu.ee" TargetMode="External"/><Relationship Id="rId4" Type="http://schemas.openxmlformats.org/officeDocument/2006/relationships/hyperlink" Target="mailto:matim@tlu.e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9324-74CB-FFA5-30D6-8B75AD09AD3F}"/>
              </a:ext>
            </a:extLst>
          </p:cNvPr>
          <p:cNvSpPr>
            <a:spLocks noGrp="1"/>
          </p:cNvSpPr>
          <p:nvPr>
            <p:ph type="ctrTitle"/>
          </p:nvPr>
        </p:nvSpPr>
        <p:spPr/>
        <p:txBody>
          <a:bodyPr/>
          <a:lstStyle/>
          <a:p>
            <a:r>
              <a:rPr lang="en-GB" b="1" i="0" dirty="0">
                <a:solidFill>
                  <a:srgbClr val="222222"/>
                </a:solidFill>
                <a:effectLst/>
                <a:latin typeface="Arial" panose="020B0604020202020204" pitchFamily="34" charset="0"/>
              </a:rPr>
              <a:t>Enhancing Human Robot Interaction Through Advanced User Testing</a:t>
            </a:r>
            <a:endParaRPr lang="en-US" dirty="0"/>
          </a:p>
        </p:txBody>
      </p:sp>
      <p:sp>
        <p:nvSpPr>
          <p:cNvPr id="3" name="Subtitle 2">
            <a:extLst>
              <a:ext uri="{FF2B5EF4-FFF2-40B4-BE49-F238E27FC236}">
                <a16:creationId xmlns:a16="http://schemas.microsoft.com/office/drawing/2014/main" id="{5CEE6D47-B398-420C-ACEF-C1B9F27BF708}"/>
              </a:ext>
            </a:extLst>
          </p:cNvPr>
          <p:cNvSpPr>
            <a:spLocks noGrp="1"/>
          </p:cNvSpPr>
          <p:nvPr>
            <p:ph type="subTitle" idx="1"/>
          </p:nvPr>
        </p:nvSpPr>
        <p:spPr/>
        <p:txBody>
          <a:bodyPr/>
          <a:lstStyle/>
          <a:p>
            <a:r>
              <a:rPr lang="en-US" dirty="0"/>
              <a:t>Development of robot-human co-creation in industry (ÕÜF9)</a:t>
            </a:r>
          </a:p>
        </p:txBody>
      </p:sp>
      <p:sp>
        <p:nvSpPr>
          <p:cNvPr id="4" name="Subtitle 2">
            <a:extLst>
              <a:ext uri="{FF2B5EF4-FFF2-40B4-BE49-F238E27FC236}">
                <a16:creationId xmlns:a16="http://schemas.microsoft.com/office/drawing/2014/main" id="{6F33FAA6-BE76-FCE8-5F9F-1A6D1E7658F3}"/>
              </a:ext>
            </a:extLst>
          </p:cNvPr>
          <p:cNvSpPr txBox="1">
            <a:spLocks/>
          </p:cNvSpPr>
          <p:nvPr/>
        </p:nvSpPr>
        <p:spPr>
          <a:xfrm>
            <a:off x="581194" y="5741565"/>
            <a:ext cx="10993546"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dirty="0">
                <a:solidFill>
                  <a:schemeClr val="bg1"/>
                </a:solidFill>
              </a:rPr>
              <a:t>Presenter: Debora c Firmino de Souza</a:t>
            </a:r>
          </a:p>
        </p:txBody>
      </p:sp>
    </p:spTree>
    <p:extLst>
      <p:ext uri="{BB962C8B-B14F-4D97-AF65-F5344CB8AC3E}">
        <p14:creationId xmlns:p14="http://schemas.microsoft.com/office/powerpoint/2010/main" val="31390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C874-6B99-0DBD-2A2D-8933CDC23CB8}"/>
              </a:ext>
            </a:extLst>
          </p:cNvPr>
          <p:cNvSpPr>
            <a:spLocks noGrp="1"/>
          </p:cNvSpPr>
          <p:nvPr>
            <p:ph type="title"/>
          </p:nvPr>
        </p:nvSpPr>
        <p:spPr/>
        <p:txBody>
          <a:bodyPr>
            <a:normAutofit/>
          </a:bodyPr>
          <a:lstStyle/>
          <a:p>
            <a:r>
              <a:rPr lang="en-US" dirty="0"/>
              <a:t>User testing to improve the quality of human-robot collaboration</a:t>
            </a:r>
          </a:p>
        </p:txBody>
      </p:sp>
      <p:sp>
        <p:nvSpPr>
          <p:cNvPr id="3" name="Text Placeholder 2">
            <a:extLst>
              <a:ext uri="{FF2B5EF4-FFF2-40B4-BE49-F238E27FC236}">
                <a16:creationId xmlns:a16="http://schemas.microsoft.com/office/drawing/2014/main" id="{B656CF2C-52DF-0346-8D38-FE3597DB02E3}"/>
              </a:ext>
            </a:extLst>
          </p:cNvPr>
          <p:cNvSpPr>
            <a:spLocks noGrp="1"/>
          </p:cNvSpPr>
          <p:nvPr>
            <p:ph type="body" idx="1"/>
          </p:nvPr>
        </p:nvSpPr>
        <p:spPr/>
        <p:txBody>
          <a:bodyPr/>
          <a:lstStyle/>
          <a:p>
            <a:r>
              <a:rPr lang="en-US" dirty="0"/>
              <a:t>How, what and Why evaluate the user experience?</a:t>
            </a:r>
          </a:p>
        </p:txBody>
      </p:sp>
    </p:spTree>
    <p:extLst>
      <p:ext uri="{BB962C8B-B14F-4D97-AF65-F5344CB8AC3E}">
        <p14:creationId xmlns:p14="http://schemas.microsoft.com/office/powerpoint/2010/main" val="50662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82D28-A509-419D-6FCE-F3CAFFB0FB26}"/>
              </a:ext>
            </a:extLst>
          </p:cNvPr>
          <p:cNvSpPr>
            <a:spLocks noGrp="1"/>
          </p:cNvSpPr>
          <p:nvPr>
            <p:ph type="title"/>
          </p:nvPr>
        </p:nvSpPr>
        <p:spPr/>
        <p:txBody>
          <a:bodyPr/>
          <a:lstStyle/>
          <a:p>
            <a:r>
              <a:rPr lang="en-US" dirty="0"/>
              <a:t>How to assess the user experience?</a:t>
            </a:r>
          </a:p>
        </p:txBody>
      </p:sp>
      <p:sp>
        <p:nvSpPr>
          <p:cNvPr id="5" name="Content Placeholder 4">
            <a:extLst>
              <a:ext uri="{FF2B5EF4-FFF2-40B4-BE49-F238E27FC236}">
                <a16:creationId xmlns:a16="http://schemas.microsoft.com/office/drawing/2014/main" id="{4C01689F-3115-E555-5ED3-989C509E4DAC}"/>
              </a:ext>
            </a:extLst>
          </p:cNvPr>
          <p:cNvSpPr>
            <a:spLocks noGrp="1"/>
          </p:cNvSpPr>
          <p:nvPr>
            <p:ph idx="1"/>
          </p:nvPr>
        </p:nvSpPr>
        <p:spPr/>
        <p:txBody>
          <a:bodyPr>
            <a:normAutofit fontScale="92500" lnSpcReduction="20000"/>
          </a:bodyPr>
          <a:lstStyle/>
          <a:p>
            <a:r>
              <a:rPr lang="en-US" sz="2000" dirty="0"/>
              <a:t>Anytime is the right time</a:t>
            </a:r>
          </a:p>
          <a:p>
            <a:r>
              <a:rPr lang="en-US" sz="2000" dirty="0"/>
              <a:t>User testing can involve different participants</a:t>
            </a:r>
          </a:p>
          <a:p>
            <a:pPr lvl="1"/>
            <a:r>
              <a:rPr lang="en-US" sz="1800" dirty="0"/>
              <a:t>UX experts</a:t>
            </a:r>
          </a:p>
          <a:p>
            <a:pPr lvl="1"/>
            <a:r>
              <a:rPr lang="en-US" sz="1800" dirty="0"/>
              <a:t>Existing users</a:t>
            </a:r>
          </a:p>
          <a:p>
            <a:pPr lvl="1"/>
            <a:r>
              <a:rPr lang="en-US" sz="1800" dirty="0"/>
              <a:t>Potential users</a:t>
            </a:r>
          </a:p>
          <a:p>
            <a:r>
              <a:rPr lang="en-US" sz="2000" dirty="0"/>
              <a:t>Flexible formats:</a:t>
            </a:r>
          </a:p>
          <a:p>
            <a:pPr lvl="1"/>
            <a:r>
              <a:rPr lang="en-US" sz="1800" dirty="0"/>
              <a:t>Formative or Summative</a:t>
            </a:r>
          </a:p>
          <a:p>
            <a:pPr lvl="1"/>
            <a:r>
              <a:rPr lang="en-US" sz="1800" dirty="0"/>
              <a:t>One-to-one, Group sessions</a:t>
            </a:r>
          </a:p>
          <a:p>
            <a:pPr lvl="1"/>
            <a:r>
              <a:rPr lang="en-US" sz="1800" dirty="0"/>
              <a:t>In the wild, Lab, or Online studies</a:t>
            </a:r>
          </a:p>
          <a:p>
            <a:pPr lvl="1"/>
            <a:r>
              <a:rPr lang="en-US" sz="1800" dirty="0"/>
              <a:t>Qualitative, Quantitative: Questionnaires, Scales, Interview, Behavioral methods</a:t>
            </a:r>
          </a:p>
          <a:p>
            <a:endParaRPr lang="en-US" sz="2000" dirty="0"/>
          </a:p>
        </p:txBody>
      </p:sp>
      <p:pic>
        <p:nvPicPr>
          <p:cNvPr id="7" name="Graphic 6" descr="Questions RTL">
            <a:extLst>
              <a:ext uri="{FF2B5EF4-FFF2-40B4-BE49-F238E27FC236}">
                <a16:creationId xmlns:a16="http://schemas.microsoft.com/office/drawing/2014/main" id="{DBFE1206-99EE-771E-C11A-E3EB6E66B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6680" y="1492404"/>
            <a:ext cx="4663440" cy="4663440"/>
          </a:xfrm>
          <a:prstGeom prst="rect">
            <a:avLst/>
          </a:prstGeom>
        </p:spPr>
      </p:pic>
    </p:spTree>
    <p:extLst>
      <p:ext uri="{BB962C8B-B14F-4D97-AF65-F5344CB8AC3E}">
        <p14:creationId xmlns:p14="http://schemas.microsoft.com/office/powerpoint/2010/main" val="317414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82D28-A509-419D-6FCE-F3CAFFB0FB26}"/>
              </a:ext>
            </a:extLst>
          </p:cNvPr>
          <p:cNvSpPr>
            <a:spLocks noGrp="1"/>
          </p:cNvSpPr>
          <p:nvPr>
            <p:ph type="title"/>
          </p:nvPr>
        </p:nvSpPr>
        <p:spPr/>
        <p:txBody>
          <a:bodyPr/>
          <a:lstStyle/>
          <a:p>
            <a:r>
              <a:rPr lang="en-US" dirty="0"/>
              <a:t>What to evaluate?</a:t>
            </a:r>
          </a:p>
        </p:txBody>
      </p:sp>
      <p:sp>
        <p:nvSpPr>
          <p:cNvPr id="5" name="Content Placeholder 4">
            <a:extLst>
              <a:ext uri="{FF2B5EF4-FFF2-40B4-BE49-F238E27FC236}">
                <a16:creationId xmlns:a16="http://schemas.microsoft.com/office/drawing/2014/main" id="{4C01689F-3115-E555-5ED3-989C509E4DAC}"/>
              </a:ext>
            </a:extLst>
          </p:cNvPr>
          <p:cNvSpPr>
            <a:spLocks noGrp="1"/>
          </p:cNvSpPr>
          <p:nvPr>
            <p:ph sz="half" idx="1"/>
          </p:nvPr>
        </p:nvSpPr>
        <p:spPr/>
        <p:txBody>
          <a:bodyPr vert="horz" lIns="91440" tIns="45720" rIns="91440" bIns="45720" rtlCol="0" anchor="t">
            <a:normAutofit/>
          </a:bodyPr>
          <a:lstStyle/>
          <a:p>
            <a:r>
              <a:rPr lang="en-GB" dirty="0"/>
              <a:t>Screen based interfaces</a:t>
            </a:r>
          </a:p>
          <a:p>
            <a:r>
              <a:rPr lang="en-GB" dirty="0"/>
              <a:t>Interactive objects in </a:t>
            </a:r>
            <a:r>
              <a:rPr lang="en-GB"/>
              <a:t>spatial environments</a:t>
            </a:r>
            <a:endParaRPr lang="en-GB" dirty="0"/>
          </a:p>
        </p:txBody>
      </p:sp>
      <p:sp>
        <p:nvSpPr>
          <p:cNvPr id="2" name="Content Placeholder 1">
            <a:extLst>
              <a:ext uri="{FF2B5EF4-FFF2-40B4-BE49-F238E27FC236}">
                <a16:creationId xmlns:a16="http://schemas.microsoft.com/office/drawing/2014/main" id="{E571FECC-DB9F-F5ED-09B7-AF69B2986676}"/>
              </a:ext>
            </a:extLst>
          </p:cNvPr>
          <p:cNvSpPr>
            <a:spLocks noGrp="1"/>
          </p:cNvSpPr>
          <p:nvPr>
            <p:ph sz="half" idx="2"/>
          </p:nvPr>
        </p:nvSpPr>
        <p:spPr>
          <a:xfrm>
            <a:off x="7146586" y="1828800"/>
            <a:ext cx="4569951" cy="4998720"/>
          </a:xfrm>
          <a:ln w="57150">
            <a:solidFill>
              <a:schemeClr val="accent1"/>
            </a:solidFill>
          </a:ln>
        </p:spPr>
        <p:txBody>
          <a:bodyPr anchor="ctr">
            <a:normAutofit/>
          </a:bodyPr>
          <a:lstStyle/>
          <a:p>
            <a:r>
              <a:rPr lang="en-US" dirty="0"/>
              <a:t>Objective: usability, safety and efficiency</a:t>
            </a:r>
          </a:p>
          <a:p>
            <a:r>
              <a:rPr lang="en-US" dirty="0"/>
              <a:t>Subjective: usefulness, attractiveness, trust and satisfaction</a:t>
            </a:r>
          </a:p>
        </p:txBody>
      </p:sp>
      <p:pic>
        <p:nvPicPr>
          <p:cNvPr id="6" name="Graphic 5" descr="Research">
            <a:extLst>
              <a:ext uri="{FF2B5EF4-FFF2-40B4-BE49-F238E27FC236}">
                <a16:creationId xmlns:a16="http://schemas.microsoft.com/office/drawing/2014/main" id="{DAB62032-3214-F780-6C05-B7723C01F7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61" y="2934969"/>
            <a:ext cx="5852161" cy="5852161"/>
          </a:xfrm>
          <a:prstGeom prst="rect">
            <a:avLst/>
          </a:prstGeom>
        </p:spPr>
      </p:pic>
    </p:spTree>
    <p:extLst>
      <p:ext uri="{BB962C8B-B14F-4D97-AF65-F5344CB8AC3E}">
        <p14:creationId xmlns:p14="http://schemas.microsoft.com/office/powerpoint/2010/main" val="307794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B1AD-E0AA-F210-2FAC-10F9F9EBC95A}"/>
              </a:ext>
            </a:extLst>
          </p:cNvPr>
          <p:cNvSpPr>
            <a:spLocks noGrp="1"/>
          </p:cNvSpPr>
          <p:nvPr>
            <p:ph type="title"/>
          </p:nvPr>
        </p:nvSpPr>
        <p:spPr/>
        <p:txBody>
          <a:bodyPr>
            <a:normAutofit/>
          </a:bodyPr>
          <a:lstStyle/>
          <a:p>
            <a:r>
              <a:rPr lang="en-US" dirty="0">
                <a:solidFill>
                  <a:schemeClr val="bg1"/>
                </a:solidFill>
              </a:rPr>
              <a:t>HCI@TLU: </a:t>
            </a:r>
            <a:r>
              <a:rPr lang="en-US" sz="2000" dirty="0">
                <a:solidFill>
                  <a:srgbClr val="FF0000"/>
                </a:solidFill>
              </a:rPr>
              <a:t>Our expertise</a:t>
            </a:r>
            <a:endParaRPr lang="en-US" dirty="0">
              <a:solidFill>
                <a:schemeClr val="bg1"/>
              </a:solidFill>
            </a:endParaRPr>
          </a:p>
        </p:txBody>
      </p:sp>
      <p:sp>
        <p:nvSpPr>
          <p:cNvPr id="6" name="Content Placeholder 5">
            <a:extLst>
              <a:ext uri="{FF2B5EF4-FFF2-40B4-BE49-F238E27FC236}">
                <a16:creationId xmlns:a16="http://schemas.microsoft.com/office/drawing/2014/main" id="{3DF20AA2-0FAD-8F06-2C8F-1A6008B1409C}"/>
              </a:ext>
            </a:extLst>
          </p:cNvPr>
          <p:cNvSpPr>
            <a:spLocks noGrp="1"/>
          </p:cNvSpPr>
          <p:nvPr>
            <p:ph idx="1"/>
          </p:nvPr>
        </p:nvSpPr>
        <p:spPr>
          <a:xfrm>
            <a:off x="447816" y="601200"/>
            <a:ext cx="4909445" cy="4204800"/>
          </a:xfrm>
        </p:spPr>
        <p:txBody>
          <a:bodyPr/>
          <a:lstStyle/>
          <a:p>
            <a:r>
              <a:rPr lang="en-US" dirty="0">
                <a:solidFill>
                  <a:schemeClr val="tx1"/>
                </a:solidFill>
              </a:rPr>
              <a:t>Use of behavioral methods to assess, for instance: </a:t>
            </a:r>
          </a:p>
          <a:p>
            <a:pPr lvl="1"/>
            <a:r>
              <a:rPr lang="en-GB" b="0" i="0" u="none" strike="noStrike" dirty="0">
                <a:solidFill>
                  <a:schemeClr val="tx1"/>
                </a:solidFill>
                <a:effectLst/>
                <a:latin typeface="Arial" panose="020B0604020202020204" pitchFamily="34" charset="0"/>
              </a:rPr>
              <a:t>facial expression analysis for detecting emotions, </a:t>
            </a:r>
          </a:p>
          <a:p>
            <a:pPr lvl="1"/>
            <a:r>
              <a:rPr lang="en-GB" b="0" i="0" u="none" strike="noStrike" dirty="0">
                <a:solidFill>
                  <a:schemeClr val="tx1"/>
                </a:solidFill>
                <a:effectLst/>
                <a:latin typeface="Arial" panose="020B0604020202020204" pitchFamily="34" charset="0"/>
              </a:rPr>
              <a:t>galvanic skin response for assessing arousal </a:t>
            </a:r>
          </a:p>
          <a:p>
            <a:pPr lvl="1"/>
            <a:r>
              <a:rPr lang="en-GB" b="0" i="0" u="none" strike="noStrike" dirty="0">
                <a:solidFill>
                  <a:schemeClr val="tx1"/>
                </a:solidFill>
                <a:effectLst/>
                <a:latin typeface="Arial" panose="020B0604020202020204" pitchFamily="34" charset="0"/>
              </a:rPr>
              <a:t>heart rate analysis to detect stress</a:t>
            </a:r>
          </a:p>
          <a:p>
            <a:pPr lvl="1"/>
            <a:r>
              <a:rPr lang="en-GB" b="0" i="0" u="none" strike="noStrike" dirty="0">
                <a:solidFill>
                  <a:schemeClr val="tx1"/>
                </a:solidFill>
                <a:effectLst/>
                <a:latin typeface="Arial" panose="020B0604020202020204" pitchFamily="34" charset="0"/>
              </a:rPr>
              <a:t>additional explanation to the user behaviour (e.g., gaze behaviour via eye tracking or body gesture analysis).</a:t>
            </a:r>
            <a:endParaRPr lang="en-GB" b="0" dirty="0">
              <a:solidFill>
                <a:schemeClr val="tx1"/>
              </a:solidFill>
              <a:effectLst/>
            </a:endParaRPr>
          </a:p>
        </p:txBody>
      </p:sp>
      <p:pic>
        <p:nvPicPr>
          <p:cNvPr id="4098" name="Picture 2">
            <a:extLst>
              <a:ext uri="{FF2B5EF4-FFF2-40B4-BE49-F238E27FC236}">
                <a16:creationId xmlns:a16="http://schemas.microsoft.com/office/drawing/2014/main" id="{980D93A7-55CA-5FCE-2709-5D71DF001A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5" t="3782" r="8858" b="581"/>
          <a:stretch/>
        </p:blipFill>
        <p:spPr bwMode="auto">
          <a:xfrm>
            <a:off x="5490637" y="0"/>
            <a:ext cx="6964330" cy="405557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What is eye tracking">
            <a:extLst>
              <a:ext uri="{FF2B5EF4-FFF2-40B4-BE49-F238E27FC236}">
                <a16:creationId xmlns:a16="http://schemas.microsoft.com/office/drawing/2014/main" id="{F58AC302-4A73-3BB3-33BB-BEC46B879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637" y="4444557"/>
            <a:ext cx="4241377" cy="241344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2E8D7194-06D7-C4DE-5F17-78F037FB9E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5" t="6230" r="-835"/>
          <a:stretch/>
        </p:blipFill>
        <p:spPr bwMode="auto">
          <a:xfrm>
            <a:off x="9699464" y="4444557"/>
            <a:ext cx="2722953" cy="241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82D28-A509-419D-6FCE-F3CAFFB0FB26}"/>
              </a:ext>
            </a:extLst>
          </p:cNvPr>
          <p:cNvSpPr>
            <a:spLocks noGrp="1"/>
          </p:cNvSpPr>
          <p:nvPr>
            <p:ph type="title"/>
          </p:nvPr>
        </p:nvSpPr>
        <p:spPr/>
        <p:txBody>
          <a:bodyPr/>
          <a:lstStyle/>
          <a:p>
            <a:r>
              <a:rPr lang="en-US" dirty="0"/>
              <a:t>Why running UX evaluation?</a:t>
            </a:r>
          </a:p>
        </p:txBody>
      </p:sp>
      <p:sp>
        <p:nvSpPr>
          <p:cNvPr id="5" name="Content Placeholder 4">
            <a:extLst>
              <a:ext uri="{FF2B5EF4-FFF2-40B4-BE49-F238E27FC236}">
                <a16:creationId xmlns:a16="http://schemas.microsoft.com/office/drawing/2014/main" id="{4C01689F-3115-E555-5ED3-989C509E4DAC}"/>
              </a:ext>
            </a:extLst>
          </p:cNvPr>
          <p:cNvSpPr>
            <a:spLocks noGrp="1"/>
          </p:cNvSpPr>
          <p:nvPr>
            <p:ph idx="1"/>
          </p:nvPr>
        </p:nvSpPr>
        <p:spPr/>
        <p:txBody>
          <a:bodyPr/>
          <a:lstStyle/>
          <a:p>
            <a:r>
              <a:rPr lang="en-US" dirty="0"/>
              <a:t>Get structured feedback</a:t>
            </a:r>
          </a:p>
          <a:p>
            <a:r>
              <a:rPr lang="en-US" dirty="0"/>
              <a:t>Understand your product or systems performance</a:t>
            </a:r>
          </a:p>
          <a:p>
            <a:r>
              <a:rPr lang="en-US" dirty="0"/>
              <a:t>Examine user satisfaction (in depth)</a:t>
            </a:r>
          </a:p>
          <a:p>
            <a:r>
              <a:rPr lang="en-US" dirty="0"/>
              <a:t>Identify user experiences</a:t>
            </a:r>
          </a:p>
          <a:p>
            <a:r>
              <a:rPr lang="en-US" dirty="0"/>
              <a:t>Find out what works and what does not</a:t>
            </a:r>
          </a:p>
          <a:p>
            <a:r>
              <a:rPr lang="en-US" dirty="0"/>
              <a:t>Hear what users want and need</a:t>
            </a:r>
          </a:p>
          <a:p>
            <a:r>
              <a:rPr lang="en-US" dirty="0"/>
              <a:t>Plan potential improvements</a:t>
            </a:r>
          </a:p>
        </p:txBody>
      </p:sp>
      <p:pic>
        <p:nvPicPr>
          <p:cNvPr id="7" name="Graphic 6" descr="Bullseye">
            <a:extLst>
              <a:ext uri="{FF2B5EF4-FFF2-40B4-BE49-F238E27FC236}">
                <a16:creationId xmlns:a16="http://schemas.microsoft.com/office/drawing/2014/main" id="{7E3821C9-4AB6-4D1A-6E3A-532B2EB7D9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7120" y="2177865"/>
            <a:ext cx="5928360" cy="5928360"/>
          </a:xfrm>
          <a:prstGeom prst="rect">
            <a:avLst/>
          </a:prstGeom>
        </p:spPr>
      </p:pic>
    </p:spTree>
    <p:extLst>
      <p:ext uri="{BB962C8B-B14F-4D97-AF65-F5344CB8AC3E}">
        <p14:creationId xmlns:p14="http://schemas.microsoft.com/office/powerpoint/2010/main" val="310860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E0406ECC-E652-1297-1594-D372C3F64DED}"/>
              </a:ext>
            </a:extLst>
          </p:cNvPr>
          <p:cNvSpPr txBox="1">
            <a:spLocks/>
          </p:cNvSpPr>
          <p:nvPr/>
        </p:nvSpPr>
        <p:spPr>
          <a:xfrm>
            <a:off x="611672" y="1909656"/>
            <a:ext cx="6855927" cy="3633047"/>
          </a:xfrm>
          <a:prstGeom prst="rect">
            <a:avLst/>
          </a:prstGeom>
        </p:spPr>
        <p:txBody>
          <a:bodyPr anchor="ct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6000" dirty="0"/>
              <a:t>THANK YOU!</a:t>
            </a:r>
          </a:p>
        </p:txBody>
      </p:sp>
      <p:sp>
        <p:nvSpPr>
          <p:cNvPr id="14" name="Content Placeholder 8">
            <a:extLst>
              <a:ext uri="{FF2B5EF4-FFF2-40B4-BE49-F238E27FC236}">
                <a16:creationId xmlns:a16="http://schemas.microsoft.com/office/drawing/2014/main" id="{E8C173BA-9F9D-428F-9CD1-2D64CB9C9434}"/>
              </a:ext>
            </a:extLst>
          </p:cNvPr>
          <p:cNvSpPr txBox="1">
            <a:spLocks/>
          </p:cNvSpPr>
          <p:nvPr/>
        </p:nvSpPr>
        <p:spPr>
          <a:xfrm>
            <a:off x="8031480" y="594360"/>
            <a:ext cx="3717609" cy="6263640"/>
          </a:xfrm>
          <a:prstGeom prst="rect">
            <a:avLst/>
          </a:prstGeom>
          <a:solidFill>
            <a:schemeClr val="accent4"/>
          </a:solidFill>
          <a:ln>
            <a:noFill/>
          </a:ln>
        </p:spPr>
        <p:txBody>
          <a:bodyPr anchor="ct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b="1" dirty="0">
                <a:latin typeface="+mj-lt"/>
              </a:rPr>
              <a:t>OUR RESEARCH TEAM:</a:t>
            </a:r>
          </a:p>
          <a:p>
            <a:pPr marL="0" indent="0">
              <a:buNone/>
            </a:pPr>
            <a:endParaRPr lang="en-US" b="1" dirty="0"/>
          </a:p>
          <a:p>
            <a:pPr marL="0" indent="0">
              <a:buNone/>
            </a:pPr>
            <a:r>
              <a:rPr lang="en-US" b="1" dirty="0"/>
              <a:t>Sonia Sousa</a:t>
            </a:r>
          </a:p>
          <a:p>
            <a:pPr marL="0" indent="0">
              <a:buNone/>
            </a:pPr>
            <a:r>
              <a:rPr lang="en-US" b="1" dirty="0">
                <a:solidFill>
                  <a:schemeClr val="bg1"/>
                </a:solidFill>
                <a:hlinkClick r:id="rId3">
                  <a:extLst>
                    <a:ext uri="{A12FA001-AC4F-418D-AE19-62706E023703}">
                      <ahyp:hlinkClr xmlns:ahyp="http://schemas.microsoft.com/office/drawing/2018/hyperlinkcolor" val="tx"/>
                    </a:ext>
                  </a:extLst>
                </a:hlinkClick>
              </a:rPr>
              <a:t>scs@tlu.ee</a:t>
            </a:r>
            <a:r>
              <a:rPr lang="en-US" b="1" dirty="0">
                <a:solidFill>
                  <a:schemeClr val="bg1"/>
                </a:solidFill>
              </a:rPr>
              <a:t> </a:t>
            </a:r>
          </a:p>
          <a:p>
            <a:pPr marL="0" indent="0">
              <a:buNone/>
            </a:pPr>
            <a:r>
              <a:rPr lang="en-US" b="1" dirty="0"/>
              <a:t>Mati </a:t>
            </a:r>
            <a:r>
              <a:rPr lang="en-US" b="1" dirty="0" err="1"/>
              <a:t>Mõttus</a:t>
            </a:r>
            <a:endParaRPr lang="en-US" b="1" dirty="0"/>
          </a:p>
          <a:p>
            <a:pPr marL="0" indent="0">
              <a:buNone/>
            </a:pPr>
            <a:r>
              <a:rPr lang="en-US" b="1" dirty="0">
                <a:solidFill>
                  <a:schemeClr val="bg1"/>
                </a:solidFill>
                <a:hlinkClick r:id="rId4">
                  <a:extLst>
                    <a:ext uri="{A12FA001-AC4F-418D-AE19-62706E023703}">
                      <ahyp:hlinkClr xmlns:ahyp="http://schemas.microsoft.com/office/drawing/2018/hyperlinkcolor" val="tx"/>
                    </a:ext>
                  </a:extLst>
                </a:hlinkClick>
              </a:rPr>
              <a:t>matim@tlu.ee</a:t>
            </a:r>
            <a:endParaRPr lang="en-US" b="1" dirty="0">
              <a:solidFill>
                <a:schemeClr val="bg1"/>
              </a:solidFill>
            </a:endParaRPr>
          </a:p>
          <a:p>
            <a:pPr marL="0" indent="0">
              <a:buNone/>
            </a:pPr>
            <a:r>
              <a:rPr lang="en-US" b="1" dirty="0"/>
              <a:t>Debora C Firmino de Souza</a:t>
            </a:r>
          </a:p>
          <a:p>
            <a:pPr marL="0" indent="0">
              <a:buNone/>
            </a:pPr>
            <a:r>
              <a:rPr lang="en-US" b="1" dirty="0">
                <a:solidFill>
                  <a:schemeClr val="bg1"/>
                </a:solidFill>
                <a:hlinkClick r:id="rId5">
                  <a:extLst>
                    <a:ext uri="{A12FA001-AC4F-418D-AE19-62706E023703}">
                      <ahyp:hlinkClr xmlns:ahyp="http://schemas.microsoft.com/office/drawing/2018/hyperlinkcolor" val="tx"/>
                    </a:ext>
                  </a:extLst>
                </a:hlinkClick>
              </a:rPr>
              <a:t>deboracs@tlu.ee</a:t>
            </a:r>
            <a:endParaRPr lang="en-US" b="1" dirty="0">
              <a:solidFill>
                <a:schemeClr val="bg1"/>
              </a:solidFill>
            </a:endParaRPr>
          </a:p>
          <a:p>
            <a:pPr marL="0" indent="0">
              <a:buNone/>
            </a:pPr>
            <a:r>
              <a:rPr lang="en-US" b="1" dirty="0"/>
              <a:t>Mustafa Can </a:t>
            </a:r>
            <a:r>
              <a:rPr lang="en-US" b="1" dirty="0" err="1"/>
              <a:t>Özdemir</a:t>
            </a:r>
            <a:endParaRPr lang="en-US" b="1" dirty="0"/>
          </a:p>
          <a:p>
            <a:pPr marL="0" indent="0">
              <a:buNone/>
            </a:pPr>
            <a:r>
              <a:rPr lang="en-US" b="1" dirty="0">
                <a:solidFill>
                  <a:schemeClr val="bg1"/>
                </a:solidFill>
                <a:hlinkClick r:id="rId6">
                  <a:extLst>
                    <a:ext uri="{A12FA001-AC4F-418D-AE19-62706E023703}">
                      <ahyp:hlinkClr xmlns:ahyp="http://schemas.microsoft.com/office/drawing/2018/hyperlinkcolor" val="tx"/>
                    </a:ext>
                  </a:extLst>
                </a:hlinkClick>
              </a:rPr>
              <a:t>rajaz@tlu.ee</a:t>
            </a:r>
            <a:r>
              <a:rPr lang="en-US" b="1" dirty="0">
                <a:solidFill>
                  <a:schemeClr val="bg1"/>
                </a:solidFill>
              </a:rPr>
              <a:t> </a:t>
            </a:r>
          </a:p>
        </p:txBody>
      </p:sp>
    </p:spTree>
    <p:extLst>
      <p:ext uri="{BB962C8B-B14F-4D97-AF65-F5344CB8AC3E}">
        <p14:creationId xmlns:p14="http://schemas.microsoft.com/office/powerpoint/2010/main" val="167564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9324-74CB-FFA5-30D6-8B75AD09AD3F}"/>
              </a:ext>
            </a:extLst>
          </p:cNvPr>
          <p:cNvSpPr>
            <a:spLocks noGrp="1"/>
          </p:cNvSpPr>
          <p:nvPr>
            <p:ph type="title"/>
          </p:nvPr>
        </p:nvSpPr>
        <p:spPr/>
        <p:txBody>
          <a:bodyPr/>
          <a:lstStyle/>
          <a:p>
            <a:r>
              <a:rPr lang="en-GB" b="1" dirty="0">
                <a:latin typeface="Arial" panose="020B0604020202020204" pitchFamily="34" charset="0"/>
              </a:rPr>
              <a:t>Table of contents</a:t>
            </a:r>
            <a:endParaRPr lang="en-US" dirty="0"/>
          </a:p>
        </p:txBody>
      </p:sp>
      <p:sp>
        <p:nvSpPr>
          <p:cNvPr id="4" name="Content Placeholder 3">
            <a:extLst>
              <a:ext uri="{FF2B5EF4-FFF2-40B4-BE49-F238E27FC236}">
                <a16:creationId xmlns:a16="http://schemas.microsoft.com/office/drawing/2014/main" id="{7345F871-95DA-0DB5-3A20-0E4A307493B7}"/>
              </a:ext>
            </a:extLst>
          </p:cNvPr>
          <p:cNvSpPr>
            <a:spLocks noGrp="1"/>
          </p:cNvSpPr>
          <p:nvPr>
            <p:ph idx="1"/>
          </p:nvPr>
        </p:nvSpPr>
        <p:spPr/>
        <p:txBody>
          <a:bodyPr>
            <a:normAutofit/>
          </a:bodyPr>
          <a:lstStyle/>
          <a:p>
            <a:r>
              <a:rPr lang="en-US" sz="2000" dirty="0"/>
              <a:t>Autonomous robots in Industry 5.0</a:t>
            </a:r>
          </a:p>
          <a:p>
            <a:r>
              <a:rPr lang="en-US" sz="2000" dirty="0"/>
              <a:t>Human-robot collaboration &amp; Trust</a:t>
            </a:r>
          </a:p>
          <a:p>
            <a:pPr lvl="1"/>
            <a:r>
              <a:rPr lang="en-US" sz="1800" dirty="0"/>
              <a:t>Trust barriers in implementing autonomous robotic systems</a:t>
            </a:r>
          </a:p>
          <a:p>
            <a:pPr lvl="1"/>
            <a:r>
              <a:rPr lang="en-US" sz="1800" dirty="0"/>
              <a:t>Key factors influencing trust in HRI</a:t>
            </a:r>
          </a:p>
          <a:p>
            <a:r>
              <a:rPr lang="en-US" sz="2000" dirty="0"/>
              <a:t>User testing to improve the quality of human-robot collaboration</a:t>
            </a:r>
          </a:p>
          <a:p>
            <a:r>
              <a:rPr lang="en-US" sz="2000" dirty="0"/>
              <a:t>What we can offer</a:t>
            </a:r>
          </a:p>
        </p:txBody>
      </p:sp>
    </p:spTree>
    <p:extLst>
      <p:ext uri="{BB962C8B-B14F-4D97-AF65-F5344CB8AC3E}">
        <p14:creationId xmlns:p14="http://schemas.microsoft.com/office/powerpoint/2010/main" val="311916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98B27-CBFC-0A74-DD10-C902172656E7}"/>
              </a:ext>
            </a:extLst>
          </p:cNvPr>
          <p:cNvSpPr>
            <a:spLocks noGrp="1"/>
          </p:cNvSpPr>
          <p:nvPr>
            <p:ph type="title"/>
          </p:nvPr>
        </p:nvSpPr>
        <p:spPr/>
        <p:txBody>
          <a:bodyPr/>
          <a:lstStyle/>
          <a:p>
            <a:r>
              <a:rPr lang="en-US" sz="3600" b="1" cap="all" dirty="0">
                <a:solidFill>
                  <a:srgbClr val="002060"/>
                </a:solidFill>
                <a:latin typeface="Arial" panose="020B0604020202020204" pitchFamily="34" charset="0"/>
                <a:ea typeface="+mj-ea"/>
                <a:cs typeface="+mj-cs"/>
              </a:rPr>
              <a:t>Autonomous</a:t>
            </a:r>
            <a:r>
              <a:rPr lang="en-US" sz="3600" dirty="0">
                <a:solidFill>
                  <a:srgbClr val="002060"/>
                </a:solidFill>
                <a:latin typeface="+mj-lt"/>
              </a:rPr>
              <a:t> </a:t>
            </a:r>
            <a:r>
              <a:rPr lang="en-US" sz="3600" b="1" cap="all" dirty="0">
                <a:solidFill>
                  <a:srgbClr val="002060"/>
                </a:solidFill>
                <a:latin typeface="Arial" panose="020B0604020202020204" pitchFamily="34" charset="0"/>
                <a:ea typeface="+mj-ea"/>
                <a:cs typeface="+mj-cs"/>
              </a:rPr>
              <a:t>robots in Industry 5.0</a:t>
            </a:r>
            <a:endParaRPr lang="en-US" dirty="0"/>
          </a:p>
        </p:txBody>
      </p:sp>
      <p:sp>
        <p:nvSpPr>
          <p:cNvPr id="5" name="Text Placeholder 4">
            <a:extLst>
              <a:ext uri="{FF2B5EF4-FFF2-40B4-BE49-F238E27FC236}">
                <a16:creationId xmlns:a16="http://schemas.microsoft.com/office/drawing/2014/main" id="{1DB9D44C-13D2-6893-392F-AAA3D7662F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533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the Age of Cobots - NWIRC">
            <a:extLst>
              <a:ext uri="{FF2B5EF4-FFF2-40B4-BE49-F238E27FC236}">
                <a16:creationId xmlns:a16="http://schemas.microsoft.com/office/drawing/2014/main" id="{1522920F-37D4-AB71-82C5-ED2ED39C7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021730"/>
            <a:ext cx="5653088" cy="3768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F91426A-B869-7195-0CCD-9031546A869B}"/>
              </a:ext>
            </a:extLst>
          </p:cNvPr>
          <p:cNvSpPr txBox="1"/>
          <p:nvPr/>
        </p:nvSpPr>
        <p:spPr>
          <a:xfrm>
            <a:off x="442913" y="573986"/>
            <a:ext cx="11306175" cy="523220"/>
          </a:xfrm>
          <a:prstGeom prst="rect">
            <a:avLst/>
          </a:prstGeom>
          <a:noFill/>
        </p:spPr>
        <p:txBody>
          <a:bodyPr wrap="square" rtlCol="0" anchor="ctr">
            <a:spAutoFit/>
          </a:bodyPr>
          <a:lstStyle/>
          <a:p>
            <a:pPr algn="ctr"/>
            <a:r>
              <a:rPr lang="en-US" sz="2800" b="1" cap="all" dirty="0">
                <a:solidFill>
                  <a:srgbClr val="002060"/>
                </a:solidFill>
                <a:latin typeface="Arial" panose="020B0604020202020204" pitchFamily="34" charset="0"/>
                <a:ea typeface="+mj-ea"/>
                <a:cs typeface="+mj-cs"/>
              </a:rPr>
              <a:t>Autonomous</a:t>
            </a:r>
            <a:r>
              <a:rPr lang="en-US" sz="2800" dirty="0">
                <a:solidFill>
                  <a:srgbClr val="002060"/>
                </a:solidFill>
                <a:latin typeface="+mj-lt"/>
              </a:rPr>
              <a:t> </a:t>
            </a:r>
            <a:r>
              <a:rPr lang="en-US" sz="2800" b="1" cap="all" dirty="0">
                <a:solidFill>
                  <a:srgbClr val="002060"/>
                </a:solidFill>
                <a:latin typeface="Arial" panose="020B0604020202020204" pitchFamily="34" charset="0"/>
                <a:ea typeface="+mj-ea"/>
                <a:cs typeface="+mj-cs"/>
              </a:rPr>
              <a:t>robots in Industry 5.0</a:t>
            </a:r>
          </a:p>
        </p:txBody>
      </p:sp>
      <p:sp>
        <p:nvSpPr>
          <p:cNvPr id="11" name="TextBox 10">
            <a:extLst>
              <a:ext uri="{FF2B5EF4-FFF2-40B4-BE49-F238E27FC236}">
                <a16:creationId xmlns:a16="http://schemas.microsoft.com/office/drawing/2014/main" id="{FD9611D6-60F8-4572-9BB4-DEF650BF6A43}"/>
              </a:ext>
            </a:extLst>
          </p:cNvPr>
          <p:cNvSpPr txBox="1"/>
          <p:nvPr/>
        </p:nvSpPr>
        <p:spPr>
          <a:xfrm>
            <a:off x="442913" y="2028657"/>
            <a:ext cx="5485447" cy="3754874"/>
          </a:xfrm>
          <a:prstGeom prst="rect">
            <a:avLst/>
          </a:prstGeom>
          <a:noFill/>
        </p:spPr>
        <p:txBody>
          <a:bodyPr wrap="square" rtlCol="0" anchor="ctr">
            <a:spAutoFit/>
          </a:bodyPr>
          <a:lstStyle/>
          <a:p>
            <a:pPr marL="285750" indent="-285750">
              <a:spcAft>
                <a:spcPts val="1200"/>
              </a:spcAft>
              <a:buFont typeface="Arial" panose="020B0604020202020204" pitchFamily="34" charset="0"/>
              <a:buChar char="•"/>
            </a:pPr>
            <a:r>
              <a:rPr lang="en-US" sz="2200" dirty="0"/>
              <a:t>Industry 5.0: human-centric approach for efficient industrial innovation</a:t>
            </a:r>
          </a:p>
          <a:p>
            <a:pPr marL="742950" lvl="1" indent="-285750">
              <a:spcAft>
                <a:spcPts val="1200"/>
              </a:spcAft>
              <a:buFont typeface="Arial" panose="020B0604020202020204" pitchFamily="34" charset="0"/>
              <a:buChar char="•"/>
            </a:pPr>
            <a:r>
              <a:rPr lang="en-US" sz="2200" dirty="0"/>
              <a:t>optimal use of data-driven tools to improve process efficiency</a:t>
            </a:r>
          </a:p>
          <a:p>
            <a:pPr lvl="1">
              <a:spcAft>
                <a:spcPts val="1200"/>
              </a:spcAft>
            </a:pPr>
            <a:endParaRPr lang="en-US" sz="2200" dirty="0"/>
          </a:p>
          <a:p>
            <a:pPr marL="285750" indent="-285750">
              <a:spcAft>
                <a:spcPts val="1200"/>
              </a:spcAft>
              <a:buFont typeface="Arial" panose="020B0604020202020204" pitchFamily="34" charset="0"/>
              <a:buChar char="•"/>
            </a:pPr>
            <a:r>
              <a:rPr lang="en-US" sz="2200" dirty="0"/>
              <a:t>Technological capabilities: data processing, accuracy and precision</a:t>
            </a:r>
          </a:p>
          <a:p>
            <a:pPr marL="285750" indent="-285750">
              <a:spcAft>
                <a:spcPts val="1200"/>
              </a:spcAft>
              <a:buFont typeface="Arial" panose="020B0604020202020204" pitchFamily="34" charset="0"/>
              <a:buChar char="•"/>
            </a:pPr>
            <a:r>
              <a:rPr lang="en-US" sz="2200" dirty="0"/>
              <a:t>Human capabilities: critical supervision and decision-making processes</a:t>
            </a:r>
          </a:p>
        </p:txBody>
      </p:sp>
    </p:spTree>
    <p:extLst>
      <p:ext uri="{BB962C8B-B14F-4D97-AF65-F5344CB8AC3E}">
        <p14:creationId xmlns:p14="http://schemas.microsoft.com/office/powerpoint/2010/main" val="267930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98B27-CBFC-0A74-DD10-C902172656E7}"/>
              </a:ext>
            </a:extLst>
          </p:cNvPr>
          <p:cNvSpPr>
            <a:spLocks noGrp="1"/>
          </p:cNvSpPr>
          <p:nvPr>
            <p:ph type="title"/>
          </p:nvPr>
        </p:nvSpPr>
        <p:spPr/>
        <p:txBody>
          <a:bodyPr/>
          <a:lstStyle/>
          <a:p>
            <a:r>
              <a:rPr lang="en-US" sz="3600" b="1" cap="all" dirty="0">
                <a:solidFill>
                  <a:srgbClr val="002060"/>
                </a:solidFill>
                <a:latin typeface="Arial" panose="020B0604020202020204" pitchFamily="34" charset="0"/>
                <a:ea typeface="+mj-ea"/>
                <a:cs typeface="+mj-cs"/>
              </a:rPr>
              <a:t>Human-robot collaboration &amp; Trust</a:t>
            </a:r>
          </a:p>
        </p:txBody>
      </p:sp>
      <p:sp>
        <p:nvSpPr>
          <p:cNvPr id="5" name="Text Placeholder 4">
            <a:extLst>
              <a:ext uri="{FF2B5EF4-FFF2-40B4-BE49-F238E27FC236}">
                <a16:creationId xmlns:a16="http://schemas.microsoft.com/office/drawing/2014/main" id="{1DB9D44C-13D2-6893-392F-AAA3D7662F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876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38CD2C-EC55-4F1D-4461-FEE8C6DD578B}"/>
              </a:ext>
            </a:extLst>
          </p:cNvPr>
          <p:cNvSpPr txBox="1"/>
          <p:nvPr/>
        </p:nvSpPr>
        <p:spPr>
          <a:xfrm>
            <a:off x="442913" y="573986"/>
            <a:ext cx="11306175" cy="523220"/>
          </a:xfrm>
          <a:prstGeom prst="rect">
            <a:avLst/>
          </a:prstGeom>
          <a:noFill/>
        </p:spPr>
        <p:txBody>
          <a:bodyPr wrap="square" rtlCol="0" anchor="ctr">
            <a:spAutoFit/>
          </a:bodyPr>
          <a:lstStyle/>
          <a:p>
            <a:pPr algn="ctr"/>
            <a:r>
              <a:rPr lang="en-US" sz="2800" b="1" cap="all" dirty="0">
                <a:solidFill>
                  <a:srgbClr val="002060"/>
                </a:solidFill>
                <a:latin typeface="Arial" panose="020B0604020202020204" pitchFamily="34" charset="0"/>
                <a:ea typeface="+mj-ea"/>
                <a:cs typeface="+mj-cs"/>
              </a:rPr>
              <a:t>Human-robot collaboration &amp; TRUST</a:t>
            </a:r>
          </a:p>
        </p:txBody>
      </p:sp>
      <p:sp>
        <p:nvSpPr>
          <p:cNvPr id="8" name="Content Placeholder 2">
            <a:extLst>
              <a:ext uri="{FF2B5EF4-FFF2-40B4-BE49-F238E27FC236}">
                <a16:creationId xmlns:a16="http://schemas.microsoft.com/office/drawing/2014/main" id="{EECC8C0C-5BE0-22BD-0001-579DDA1A532C}"/>
              </a:ext>
            </a:extLst>
          </p:cNvPr>
          <p:cNvSpPr txBox="1">
            <a:spLocks/>
          </p:cNvSpPr>
          <p:nvPr/>
        </p:nvSpPr>
        <p:spPr>
          <a:xfrm>
            <a:off x="5448300" y="1326600"/>
            <a:ext cx="6300788" cy="4204800"/>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t>HRI examines systems that are either operated by humans (e.g. via interfaces of any imaginable sort) or autonomous technologies that collaborate with humans. </a:t>
            </a:r>
          </a:p>
          <a:p>
            <a:pPr lvl="1"/>
            <a:r>
              <a:rPr lang="en-US" sz="2000" dirty="0"/>
              <a:t>COBOT “a robotic device which manipulates objects in collaboration with a human operator” </a:t>
            </a:r>
            <a:r>
              <a:rPr lang="en-US" sz="2000" baseline="30000" dirty="0"/>
              <a:t>[2]</a:t>
            </a:r>
          </a:p>
          <a:p>
            <a:pPr lvl="2"/>
            <a:r>
              <a:rPr lang="en-US" sz="1800" dirty="0"/>
              <a:t>The human leads the realization of the cooperation process</a:t>
            </a:r>
          </a:p>
          <a:p>
            <a:r>
              <a:rPr lang="en-US" sz="2400" dirty="0"/>
              <a:t>Human factor plays a relevant role</a:t>
            </a:r>
          </a:p>
          <a:p>
            <a:endParaRPr lang="en-US" sz="2000" dirty="0"/>
          </a:p>
          <a:p>
            <a:pPr marL="0" indent="0">
              <a:buNone/>
            </a:pPr>
            <a:r>
              <a:rPr lang="en-US" sz="1000" dirty="0"/>
              <a:t>[1] </a:t>
            </a:r>
            <a:r>
              <a:rPr lang="en-US" sz="1000" dirty="0" err="1"/>
              <a:t>Foit</a:t>
            </a:r>
            <a:r>
              <a:rPr lang="en-US" sz="1000" dirty="0"/>
              <a:t>, K. (2022). </a:t>
            </a:r>
            <a:r>
              <a:rPr lang="en-US" sz="1000" dirty="0" err="1"/>
              <a:t>Cobot</a:t>
            </a:r>
            <a:r>
              <a:rPr lang="en-US" sz="1000" dirty="0"/>
              <a:t> as the Part of Multi-agent Model of a Manufacturing System. Journal of Physics: Conference Series, 2198(1), 012030. https://</a:t>
            </a:r>
            <a:r>
              <a:rPr lang="en-US" sz="1000" dirty="0" err="1"/>
              <a:t>doi.org</a:t>
            </a:r>
            <a:r>
              <a:rPr lang="en-US" sz="1000" dirty="0"/>
              <a:t>/10.1088/1742-6596/2198/1/012030</a:t>
            </a:r>
          </a:p>
          <a:p>
            <a:pPr marL="0" indent="0">
              <a:buNone/>
            </a:pPr>
            <a:r>
              <a:rPr lang="en-US" sz="1000" dirty="0"/>
              <a:t>[2] Colgate JE, </a:t>
            </a:r>
            <a:r>
              <a:rPr lang="en-US" sz="1000" dirty="0" err="1"/>
              <a:t>Peshkin</a:t>
            </a:r>
            <a:r>
              <a:rPr lang="en-US" sz="1000" dirty="0"/>
              <a:t> MA, </a:t>
            </a:r>
            <a:r>
              <a:rPr lang="en-US" sz="1000" dirty="0" err="1"/>
              <a:t>Wannasuphoprasit</a:t>
            </a:r>
            <a:r>
              <a:rPr lang="en-US" sz="1000" dirty="0"/>
              <a:t> W. </a:t>
            </a:r>
            <a:r>
              <a:rPr lang="en-US" sz="1000" dirty="0" err="1"/>
              <a:t>Cobots</a:t>
            </a:r>
            <a:r>
              <a:rPr lang="en-US" sz="1000" dirty="0"/>
              <a:t>: Robots For Collaboration With Human Operators. In: International Mechanical Engineering Congress and Exposition, Atlanta; 1996. p. 433-40.</a:t>
            </a:r>
          </a:p>
        </p:txBody>
      </p:sp>
      <p:pic>
        <p:nvPicPr>
          <p:cNvPr id="10" name="Picture 9">
            <a:extLst>
              <a:ext uri="{FF2B5EF4-FFF2-40B4-BE49-F238E27FC236}">
                <a16:creationId xmlns:a16="http://schemas.microsoft.com/office/drawing/2014/main" id="{CC00358E-716D-7147-E62E-BD255DBED0D5}"/>
              </a:ext>
            </a:extLst>
          </p:cNvPr>
          <p:cNvPicPr>
            <a:picLocks noChangeAspect="1"/>
          </p:cNvPicPr>
          <p:nvPr/>
        </p:nvPicPr>
        <p:blipFill rotWithShape="1">
          <a:blip r:embed="rId3"/>
          <a:srcRect t="4423"/>
          <a:stretch/>
        </p:blipFill>
        <p:spPr>
          <a:xfrm>
            <a:off x="442913" y="1211902"/>
            <a:ext cx="4782501" cy="5072111"/>
          </a:xfrm>
          <a:prstGeom prst="rect">
            <a:avLst/>
          </a:prstGeom>
        </p:spPr>
      </p:pic>
      <p:sp>
        <p:nvSpPr>
          <p:cNvPr id="12" name="TextBox 11">
            <a:extLst>
              <a:ext uri="{FF2B5EF4-FFF2-40B4-BE49-F238E27FC236}">
                <a16:creationId xmlns:a16="http://schemas.microsoft.com/office/drawing/2014/main" id="{1A89633E-301C-01AA-F29A-A2E60D61A1A9}"/>
              </a:ext>
            </a:extLst>
          </p:cNvPr>
          <p:cNvSpPr txBox="1"/>
          <p:nvPr/>
        </p:nvSpPr>
        <p:spPr>
          <a:xfrm>
            <a:off x="442913" y="6284014"/>
            <a:ext cx="4674353" cy="369332"/>
          </a:xfrm>
          <a:prstGeom prst="rect">
            <a:avLst/>
          </a:prstGeom>
          <a:noFill/>
        </p:spPr>
        <p:txBody>
          <a:bodyPr wrap="square">
            <a:spAutoFit/>
          </a:bodyPr>
          <a:lstStyle/>
          <a:p>
            <a:r>
              <a:rPr lang="en-US" sz="1800" baseline="30000" dirty="0"/>
              <a:t>[1]</a:t>
            </a:r>
            <a:endParaRPr lang="en-US" dirty="0"/>
          </a:p>
        </p:txBody>
      </p:sp>
    </p:spTree>
    <p:extLst>
      <p:ext uri="{BB962C8B-B14F-4D97-AF65-F5344CB8AC3E}">
        <p14:creationId xmlns:p14="http://schemas.microsoft.com/office/powerpoint/2010/main" val="176966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38CD2C-EC55-4F1D-4461-FEE8C6DD578B}"/>
              </a:ext>
            </a:extLst>
          </p:cNvPr>
          <p:cNvSpPr txBox="1"/>
          <p:nvPr/>
        </p:nvSpPr>
        <p:spPr>
          <a:xfrm>
            <a:off x="442913" y="573986"/>
            <a:ext cx="11306175" cy="523220"/>
          </a:xfrm>
          <a:prstGeom prst="rect">
            <a:avLst/>
          </a:prstGeom>
          <a:noFill/>
        </p:spPr>
        <p:txBody>
          <a:bodyPr wrap="square" rtlCol="0" anchor="ctr">
            <a:spAutoFit/>
          </a:bodyPr>
          <a:lstStyle/>
          <a:p>
            <a:pPr algn="ctr"/>
            <a:r>
              <a:rPr lang="en-US" sz="2800" b="1" cap="all" dirty="0">
                <a:solidFill>
                  <a:srgbClr val="002060"/>
                </a:solidFill>
                <a:latin typeface="Arial" panose="020B0604020202020204" pitchFamily="34" charset="0"/>
                <a:ea typeface="+mj-ea"/>
                <a:cs typeface="+mj-cs"/>
              </a:rPr>
              <a:t>Human-robot collaboration &amp; TRUST</a:t>
            </a:r>
          </a:p>
        </p:txBody>
      </p:sp>
      <p:sp>
        <p:nvSpPr>
          <p:cNvPr id="8" name="Content Placeholder 2">
            <a:extLst>
              <a:ext uri="{FF2B5EF4-FFF2-40B4-BE49-F238E27FC236}">
                <a16:creationId xmlns:a16="http://schemas.microsoft.com/office/drawing/2014/main" id="{EECC8C0C-5BE0-22BD-0001-579DDA1A532C}"/>
              </a:ext>
            </a:extLst>
          </p:cNvPr>
          <p:cNvSpPr txBox="1">
            <a:spLocks/>
          </p:cNvSpPr>
          <p:nvPr/>
        </p:nvSpPr>
        <p:spPr>
          <a:xfrm>
            <a:off x="442913" y="1326600"/>
            <a:ext cx="11306175" cy="4204800"/>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Trust is essential for enabling the successful integration of autonomous technologies</a:t>
            </a:r>
          </a:p>
          <a:p>
            <a:pPr lvl="1"/>
            <a:r>
              <a:rPr lang="en-US" dirty="0"/>
              <a:t>Fosters user engagement </a:t>
            </a:r>
            <a:r>
              <a:rPr lang="en-US" baseline="30000" dirty="0"/>
              <a:t>[3]</a:t>
            </a:r>
          </a:p>
          <a:p>
            <a:pPr lvl="1"/>
            <a:r>
              <a:rPr lang="en-US" dirty="0"/>
              <a:t>Mediates reliance by supporting humans in overcoming potential complexities when interacting with robots </a:t>
            </a:r>
            <a:r>
              <a:rPr lang="en-US" baseline="30000" dirty="0"/>
              <a:t>[4]</a:t>
            </a:r>
          </a:p>
          <a:p>
            <a:r>
              <a:rPr lang="en-US" dirty="0"/>
              <a:t>One way of observing the phenomena considers human perceptions of technology and how they affect the individual’s disposition to trust.</a:t>
            </a:r>
          </a:p>
        </p:txBody>
      </p:sp>
      <p:pic>
        <p:nvPicPr>
          <p:cNvPr id="3" name="Picture 2">
            <a:extLst>
              <a:ext uri="{FF2B5EF4-FFF2-40B4-BE49-F238E27FC236}">
                <a16:creationId xmlns:a16="http://schemas.microsoft.com/office/drawing/2014/main" id="{E55E8C54-466F-7795-240D-2DEC5BDA401D}"/>
              </a:ext>
            </a:extLst>
          </p:cNvPr>
          <p:cNvPicPr>
            <a:picLocks noChangeAspect="1"/>
          </p:cNvPicPr>
          <p:nvPr/>
        </p:nvPicPr>
        <p:blipFill rotWithShape="1">
          <a:blip r:embed="rId3"/>
          <a:srcRect t="33288"/>
          <a:stretch/>
        </p:blipFill>
        <p:spPr>
          <a:xfrm>
            <a:off x="1021556" y="3619500"/>
            <a:ext cx="10148887" cy="2369100"/>
          </a:xfrm>
          <a:prstGeom prst="rect">
            <a:avLst/>
          </a:prstGeom>
        </p:spPr>
      </p:pic>
      <p:sp>
        <p:nvSpPr>
          <p:cNvPr id="12" name="TextBox 11">
            <a:extLst>
              <a:ext uri="{FF2B5EF4-FFF2-40B4-BE49-F238E27FC236}">
                <a16:creationId xmlns:a16="http://schemas.microsoft.com/office/drawing/2014/main" id="{59139A7E-9E29-E3EA-61B5-7B4B5E5CE70C}"/>
              </a:ext>
            </a:extLst>
          </p:cNvPr>
          <p:cNvSpPr txBox="1"/>
          <p:nvPr/>
        </p:nvSpPr>
        <p:spPr>
          <a:xfrm>
            <a:off x="442913" y="6284014"/>
            <a:ext cx="1130617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[3] Gulati, S.; Sousa, S.; Lamas, D. Design, development and evaluation of a human–computer trust scale. </a:t>
            </a:r>
            <a:r>
              <a:rPr kumimoji="0" lang="en-US" sz="1000" b="0" i="0" u="none" strike="noStrike" kern="1200" cap="none" spc="0" normalizeH="0" baseline="0" noProof="0" dirty="0" err="1">
                <a:ln>
                  <a:noFill/>
                </a:ln>
                <a:solidFill>
                  <a:prstClr val="black"/>
                </a:solidFill>
                <a:effectLst/>
                <a:uLnTx/>
                <a:uFillTx/>
                <a:latin typeface="Trebuchet MS" panose="020B0603020202020204"/>
                <a:ea typeface="+mn-ea"/>
                <a:cs typeface="+mn-cs"/>
              </a:rPr>
              <a:t>Behav</a:t>
            </a: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 Inf. Technol. 2019, 38, 1004–1015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[4] Lee, J.D.; See, K.A. Trust in automation: Designing for appropriate reliance. Hum. Factors 2004, 46, 50–80</a:t>
            </a:r>
          </a:p>
        </p:txBody>
      </p:sp>
    </p:spTree>
    <p:extLst>
      <p:ext uri="{BB962C8B-B14F-4D97-AF65-F5344CB8AC3E}">
        <p14:creationId xmlns:p14="http://schemas.microsoft.com/office/powerpoint/2010/main" val="232599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C802DDF-30A1-899A-E4B3-E3949444FCA3}"/>
              </a:ext>
            </a:extLst>
          </p:cNvPr>
          <p:cNvPicPr>
            <a:picLocks noGrp="1" noChangeAspect="1"/>
          </p:cNvPicPr>
          <p:nvPr>
            <p:ph idx="4294967295"/>
          </p:nvPr>
        </p:nvPicPr>
        <p:blipFill>
          <a:blip r:embed="rId3"/>
          <a:stretch>
            <a:fillRect/>
          </a:stretch>
        </p:blipFill>
        <p:spPr>
          <a:xfrm>
            <a:off x="3200399" y="1318571"/>
            <a:ext cx="8548688" cy="5321068"/>
          </a:xfrm>
        </p:spPr>
      </p:pic>
      <p:sp>
        <p:nvSpPr>
          <p:cNvPr id="11" name="TextBox 10">
            <a:extLst>
              <a:ext uri="{FF2B5EF4-FFF2-40B4-BE49-F238E27FC236}">
                <a16:creationId xmlns:a16="http://schemas.microsoft.com/office/drawing/2014/main" id="{334258A3-6D22-05DD-2D77-A24713179BE0}"/>
              </a:ext>
            </a:extLst>
          </p:cNvPr>
          <p:cNvSpPr txBox="1"/>
          <p:nvPr/>
        </p:nvSpPr>
        <p:spPr>
          <a:xfrm>
            <a:off x="442913" y="610685"/>
            <a:ext cx="11306175" cy="707886"/>
          </a:xfrm>
          <a:prstGeom prst="rect">
            <a:avLst/>
          </a:prstGeom>
          <a:noFill/>
        </p:spPr>
        <p:txBody>
          <a:bodyPr wrap="square" rtlCol="0" anchor="ctr">
            <a:spAutoFit/>
          </a:bodyPr>
          <a:lstStyle>
            <a:defPPr>
              <a:defRPr lang="en-US"/>
            </a:defPPr>
            <a:lvl1pPr algn="ctr">
              <a:defRPr sz="2800" b="1" cap="all">
                <a:solidFill>
                  <a:srgbClr val="002060"/>
                </a:solidFill>
                <a:latin typeface="Arial" panose="020B0604020202020204" pitchFamily="34" charset="0"/>
                <a:ea typeface="+mj-ea"/>
                <a:cs typeface="+mj-cs"/>
              </a:defRPr>
            </a:lvl1pPr>
          </a:lstStyle>
          <a:p>
            <a:pPr algn="l"/>
            <a:r>
              <a:rPr lang="en-US" sz="2000" dirty="0"/>
              <a:t>Trust and Trustworthiness from Human-Centered Perspective in HRI: </a:t>
            </a:r>
            <a:r>
              <a:rPr lang="en-US" sz="2000" dirty="0">
                <a:solidFill>
                  <a:srgbClr val="FF0000"/>
                </a:solidFill>
              </a:rPr>
              <a:t>Barriers</a:t>
            </a:r>
          </a:p>
        </p:txBody>
      </p:sp>
    </p:spTree>
    <p:extLst>
      <p:ext uri="{BB962C8B-B14F-4D97-AF65-F5344CB8AC3E}">
        <p14:creationId xmlns:p14="http://schemas.microsoft.com/office/powerpoint/2010/main" val="55452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C802DDF-30A1-899A-E4B3-E3949444FCA3}"/>
              </a:ext>
            </a:extLst>
          </p:cNvPr>
          <p:cNvPicPr>
            <a:picLocks noGrp="1" noChangeAspect="1"/>
          </p:cNvPicPr>
          <p:nvPr>
            <p:ph idx="4294967295"/>
          </p:nvPr>
        </p:nvPicPr>
        <p:blipFill>
          <a:blip r:embed="rId3"/>
          <a:srcRect/>
          <a:stretch/>
        </p:blipFill>
        <p:spPr>
          <a:xfrm>
            <a:off x="3200399" y="1318571"/>
            <a:ext cx="8548688" cy="5321068"/>
          </a:xfrm>
        </p:spPr>
      </p:pic>
      <p:sp>
        <p:nvSpPr>
          <p:cNvPr id="11" name="TextBox 10">
            <a:extLst>
              <a:ext uri="{FF2B5EF4-FFF2-40B4-BE49-F238E27FC236}">
                <a16:creationId xmlns:a16="http://schemas.microsoft.com/office/drawing/2014/main" id="{334258A3-6D22-05DD-2D77-A24713179BE0}"/>
              </a:ext>
            </a:extLst>
          </p:cNvPr>
          <p:cNvSpPr txBox="1"/>
          <p:nvPr/>
        </p:nvSpPr>
        <p:spPr>
          <a:xfrm>
            <a:off x="442913" y="610685"/>
            <a:ext cx="11306175" cy="707886"/>
          </a:xfrm>
          <a:prstGeom prst="rect">
            <a:avLst/>
          </a:prstGeom>
          <a:noFill/>
        </p:spPr>
        <p:txBody>
          <a:bodyPr wrap="square" rtlCol="0" anchor="ctr">
            <a:spAutoFit/>
          </a:bodyPr>
          <a:lstStyle>
            <a:defPPr>
              <a:defRPr lang="en-US"/>
            </a:defPPr>
            <a:lvl1pPr algn="ctr">
              <a:defRPr sz="2800" b="1" cap="all">
                <a:solidFill>
                  <a:srgbClr val="002060"/>
                </a:solidFill>
                <a:latin typeface="Arial" panose="020B0604020202020204" pitchFamily="34" charset="0"/>
                <a:ea typeface="+mj-ea"/>
                <a:cs typeface="+mj-cs"/>
              </a:defRPr>
            </a:lvl1pPr>
          </a:lstStyle>
          <a:p>
            <a:pPr algn="l"/>
            <a:r>
              <a:rPr lang="en-US" sz="2000" dirty="0"/>
              <a:t>Trust and Trustworthiness from Human-Centered Perspective in HRI: </a:t>
            </a:r>
            <a:r>
              <a:rPr lang="en-US" sz="2000" dirty="0">
                <a:solidFill>
                  <a:schemeClr val="accent6"/>
                </a:solidFill>
              </a:rPr>
              <a:t>facilitators</a:t>
            </a:r>
          </a:p>
        </p:txBody>
      </p:sp>
    </p:spTree>
    <p:extLst>
      <p:ext uri="{BB962C8B-B14F-4D97-AF65-F5344CB8AC3E}">
        <p14:creationId xmlns:p14="http://schemas.microsoft.com/office/powerpoint/2010/main" val="326125037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{2FD66895-A491-4646-A170-5E70440883D9}tf10001123</Template>
  <TotalTime>310</TotalTime>
  <Words>1806</Words>
  <Application>Microsoft Macintosh PowerPoint</Application>
  <PresentationFormat>Widescreen</PresentationFormat>
  <Paragraphs>150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Roboto</vt:lpstr>
      <vt:lpstr>Times</vt:lpstr>
      <vt:lpstr>Times New Roman</vt:lpstr>
      <vt:lpstr>Trebuchet MS</vt:lpstr>
      <vt:lpstr>Wingdings 2</vt:lpstr>
      <vt:lpstr>Dividend</vt:lpstr>
      <vt:lpstr>Enhancing Human Robot Interaction Through Advanced User Testing</vt:lpstr>
      <vt:lpstr>Table of contents</vt:lpstr>
      <vt:lpstr>Autonomous robots in Industry 5.0</vt:lpstr>
      <vt:lpstr>PowerPoint Presentation</vt:lpstr>
      <vt:lpstr>Human-robot collaboration &amp; Trust</vt:lpstr>
      <vt:lpstr>PowerPoint Presentation</vt:lpstr>
      <vt:lpstr>PowerPoint Presentation</vt:lpstr>
      <vt:lpstr>PowerPoint Presentation</vt:lpstr>
      <vt:lpstr>PowerPoint Presentation</vt:lpstr>
      <vt:lpstr>User testing to improve the quality of human-robot collaboration</vt:lpstr>
      <vt:lpstr>How to assess the user experience?</vt:lpstr>
      <vt:lpstr>What to evaluate?</vt:lpstr>
      <vt:lpstr>HCI@TLU: Our expertise</vt:lpstr>
      <vt:lpstr>Why running UX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Human Robot Interaction Through Advanced User Testing</dc:title>
  <dc:creator>Debora C. F. DE SOUZA</dc:creator>
  <cp:lastModifiedBy>Debora C. F. DE SOUZA</cp:lastModifiedBy>
  <cp:revision>3</cp:revision>
  <dcterms:created xsi:type="dcterms:W3CDTF">2026-03-09T15:59:24Z</dcterms:created>
  <dcterms:modified xsi:type="dcterms:W3CDTF">2026-03-09T21:09:30Z</dcterms:modified>
</cp:coreProperties>
</file>