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62" r:id="rId1"/>
  </p:sldMasterIdLst>
  <p:notesMasterIdLst>
    <p:notesMasterId r:id="rId21"/>
  </p:notesMasterIdLst>
  <p:sldIdLst>
    <p:sldId id="256" r:id="rId2"/>
    <p:sldId id="371" r:id="rId3"/>
    <p:sldId id="395" r:id="rId4"/>
    <p:sldId id="377" r:id="rId5"/>
    <p:sldId id="379" r:id="rId6"/>
    <p:sldId id="381" r:id="rId7"/>
    <p:sldId id="370" r:id="rId8"/>
    <p:sldId id="390" r:id="rId9"/>
    <p:sldId id="391" r:id="rId10"/>
    <p:sldId id="392" r:id="rId11"/>
    <p:sldId id="393" r:id="rId12"/>
    <p:sldId id="394" r:id="rId13"/>
    <p:sldId id="396" r:id="rId14"/>
    <p:sldId id="397" r:id="rId15"/>
    <p:sldId id="398" r:id="rId16"/>
    <p:sldId id="399" r:id="rId17"/>
    <p:sldId id="400" r:id="rId18"/>
    <p:sldId id="401" r:id="rId19"/>
    <p:sldId id="402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E"/>
    <a:srgbClr val="808285"/>
    <a:srgbClr val="96004F"/>
    <a:srgbClr val="4D4D4F"/>
    <a:srgbClr val="C9C9C9"/>
    <a:srgbClr val="D385A9"/>
    <a:srgbClr val="C25B88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1" autoAdjust="0"/>
    <p:restoredTop sz="94674"/>
  </p:normalViewPr>
  <p:slideViewPr>
    <p:cSldViewPr snapToGrid="0" snapToObjects="1" showGuides="1">
      <p:cViewPr varScale="1">
        <p:scale>
          <a:sx n="95" d="100"/>
          <a:sy n="95" d="100"/>
        </p:scale>
        <p:origin x="2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38200" y="4797425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65962"/>
            <a:ext cx="4738535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</a:t>
            </a:r>
            <a:br>
              <a:rPr lang="et-EE" dirty="0"/>
            </a:br>
            <a:r>
              <a:rPr lang="et-EE" dirty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491175"/>
            <a:ext cx="8964611" cy="38540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74221" y="4813635"/>
            <a:ext cx="10162092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68077" y="4770910"/>
            <a:ext cx="10159444" cy="1996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 dirty="0"/>
              <a:t>Tallinna tehnikaülikool</a:t>
            </a:r>
          </a:p>
          <a:p>
            <a:pPr lvl="1"/>
            <a:r>
              <a:rPr lang="et-EE" dirty="0"/>
              <a:t>Ehitajate tee 5, 19086 Tallinn, Tel 620 2002 (E-R 8,30–17.00)</a:t>
            </a:r>
            <a:endParaRPr lang="et-EE" sz="1800" b="1" dirty="0">
              <a:solidFill>
                <a:srgbClr val="E4067E"/>
              </a:solidFill>
              <a:latin typeface="Verdana" panose="020B0604030504040204" pitchFamily="34" charset="0"/>
            </a:endParaRPr>
          </a:p>
          <a:p>
            <a:pPr lvl="1"/>
            <a:r>
              <a:rPr lang="et-EE" sz="1800" b="1" dirty="0">
                <a:solidFill>
                  <a:srgbClr val="E4067E"/>
                </a:solidFill>
                <a:latin typeface="Verdana" panose="020B0604030504040204" pitchFamily="34" charset="0"/>
              </a:rPr>
              <a:t>Taltech.ee</a:t>
            </a:r>
            <a:endParaRPr lang="et-EE" dirty="0"/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802242" cy="4716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71700" y="3042303"/>
            <a:ext cx="8790444" cy="330293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171700" y="2144994"/>
            <a:ext cx="8790444" cy="77766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Verdana" charset="0"/>
              </a:defRPr>
            </a:lvl1pPr>
            <a:lvl2pPr marL="685800" indent="-228600"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1143000" indent="-228600">
              <a:buFont typeface="Verdana" panose="020B0604030504040204" pitchFamily="34" charset="0"/>
              <a:buChar char="–"/>
              <a:defRPr sz="1200"/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196269"/>
            <a:ext cx="8964613" cy="414896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044004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/>
              <a:t>Click to edit Master text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171700" y="5204389"/>
            <a:ext cx="4351731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58471"/>
            <a:ext cx="10657281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71701" y="1628776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5"/>
            <a:ext cx="5109317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88589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5"/>
            <a:ext cx="8964613" cy="471646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462334" y="5732251"/>
            <a:ext cx="1085205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9" r:id="rId11"/>
    <p:sldLayoutId id="2147483920" r:id="rId12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emf"/><Relationship Id="rId7" Type="http://schemas.openxmlformats.org/officeDocument/2006/relationships/image" Target="../media/image20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1302022" y="4393007"/>
            <a:ext cx="11090945" cy="460040"/>
          </a:xfrm>
        </p:spPr>
        <p:txBody>
          <a:bodyPr/>
          <a:lstStyle/>
          <a:p>
            <a:r>
              <a:rPr lang="et-EE" u="sng" noProof="1">
                <a:solidFill>
                  <a:srgbClr val="0070C0"/>
                </a:solidFill>
              </a:rPr>
              <a:t>Jüri Majak, Johannes Matsulevitš,… uurimisgrupp</a:t>
            </a:r>
            <a:endParaRPr lang="et-EE" noProof="1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D7042-BA80-7056-11E3-E8F0908967D9}"/>
              </a:ext>
            </a:extLst>
          </p:cNvPr>
          <p:cNvSpPr txBox="1"/>
          <p:nvPr/>
        </p:nvSpPr>
        <p:spPr>
          <a:xfrm>
            <a:off x="9124122" y="6100922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12.03.2026</a:t>
            </a:r>
            <a:endParaRPr lang="en-US" dirty="0"/>
          </a:p>
        </p:txBody>
      </p:sp>
      <p:sp>
        <p:nvSpPr>
          <p:cNvPr id="3" name="Teksti kohatäide 4">
            <a:extLst>
              <a:ext uri="{FF2B5EF4-FFF2-40B4-BE49-F238E27FC236}">
                <a16:creationId xmlns:a16="http://schemas.microsoft.com/office/drawing/2014/main" id="{D50C6C27-7943-C728-F688-C15E499287CB}"/>
              </a:ext>
            </a:extLst>
          </p:cNvPr>
          <p:cNvSpPr txBox="1">
            <a:spLocks/>
          </p:cNvSpPr>
          <p:nvPr/>
        </p:nvSpPr>
        <p:spPr>
          <a:xfrm>
            <a:off x="1125416" y="3457866"/>
            <a:ext cx="11167068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kern="1200" cap="all" baseline="0">
                <a:solidFill>
                  <a:schemeClr val="accent3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i="1" dirty="0" err="1">
                <a:solidFill>
                  <a:srgbClr val="00B0F0"/>
                </a:solidFill>
                <a:latin typeface="Open Sans" panose="020B0606030504020204" pitchFamily="34" charset="0"/>
              </a:rPr>
              <a:t>Inimese-roboti</a:t>
            </a:r>
            <a:r>
              <a:rPr lang="fi-FI" i="1" dirty="0">
                <a:solidFill>
                  <a:srgbClr val="00B0F0"/>
                </a:solidFill>
                <a:latin typeface="Open Sans" panose="020B0606030504020204" pitchFamily="34" charset="0"/>
              </a:rPr>
              <a:t> </a:t>
            </a:r>
            <a:r>
              <a:rPr lang="fi-FI" i="1" dirty="0" err="1">
                <a:solidFill>
                  <a:srgbClr val="00B0F0"/>
                </a:solidFill>
                <a:latin typeface="Open Sans" panose="020B0606030504020204" pitchFamily="34" charset="0"/>
              </a:rPr>
              <a:t>koostöö</a:t>
            </a:r>
            <a:r>
              <a:rPr lang="fi-FI" i="1" dirty="0">
                <a:solidFill>
                  <a:srgbClr val="00B0F0"/>
                </a:solidFill>
                <a:latin typeface="Open Sans" panose="020B0606030504020204" pitchFamily="34" charset="0"/>
              </a:rPr>
              <a:t> </a:t>
            </a:r>
            <a:r>
              <a:rPr lang="fi-FI" i="1" dirty="0" err="1">
                <a:solidFill>
                  <a:srgbClr val="00B0F0"/>
                </a:solidFill>
                <a:latin typeface="Open Sans" panose="020B0606030504020204" pitchFamily="34" charset="0"/>
              </a:rPr>
              <a:t>tulemuslikkuse</a:t>
            </a:r>
            <a:r>
              <a:rPr lang="fi-FI" i="1" dirty="0">
                <a:solidFill>
                  <a:srgbClr val="00B0F0"/>
                </a:solidFill>
                <a:latin typeface="Open Sans" panose="020B0606030504020204" pitchFamily="34" charset="0"/>
              </a:rPr>
              <a:t> ja </a:t>
            </a:r>
            <a:r>
              <a:rPr lang="fi-FI" i="1" dirty="0" err="1">
                <a:solidFill>
                  <a:srgbClr val="00B0F0"/>
                </a:solidFill>
                <a:latin typeface="Open Sans" panose="020B0606030504020204" pitchFamily="34" charset="0"/>
              </a:rPr>
              <a:t>riskide</a:t>
            </a:r>
            <a:r>
              <a:rPr lang="fi-FI" i="1" dirty="0">
                <a:solidFill>
                  <a:srgbClr val="00B0F0"/>
                </a:solidFill>
                <a:latin typeface="Open Sans" panose="020B0606030504020204" pitchFamily="34" charset="0"/>
              </a:rPr>
              <a:t> </a:t>
            </a:r>
            <a:r>
              <a:rPr lang="fi-FI" i="1" dirty="0" err="1">
                <a:solidFill>
                  <a:srgbClr val="00B0F0"/>
                </a:solidFill>
                <a:latin typeface="Open Sans" panose="020B0606030504020204" pitchFamily="34" charset="0"/>
              </a:rPr>
              <a:t>hindamine</a:t>
            </a:r>
            <a:r>
              <a:rPr lang="et-EE" i="1" dirty="0">
                <a:solidFill>
                  <a:srgbClr val="00B0F0"/>
                </a:solidFill>
                <a:latin typeface="Open Sans" panose="020B0606030504020204" pitchFamily="34" charset="0"/>
              </a:rPr>
              <a:t> </a:t>
            </a:r>
            <a:endParaRPr lang="et-EE" sz="2400" i="1" dirty="0">
              <a:solidFill>
                <a:srgbClr val="00B0F0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4626C-AA79-A152-12B0-F3004BCE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532996"/>
            <a:ext cx="8583223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0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57B63-3B6A-FEB0-54AE-AE88B9E4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285311"/>
            <a:ext cx="8497486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8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51C48-173B-4C48-E84A-896824DC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99" y="332943"/>
            <a:ext cx="8249801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64AC3C-6C69-D412-0BCD-3432AC732573}"/>
              </a:ext>
            </a:extLst>
          </p:cNvPr>
          <p:cNvSpPr txBox="1"/>
          <p:nvPr/>
        </p:nvSpPr>
        <p:spPr>
          <a:xfrm>
            <a:off x="522514" y="171531"/>
            <a:ext cx="1095270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800" b="0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Tulemuslikkuse hindamine: KPI (ettevõte, toode, protsess)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22FB0-0A41-9489-0E60-EC54AA87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30" y="2846943"/>
            <a:ext cx="4164495" cy="2645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7A569-2792-A16B-6020-CEBAA6AF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784" y="2828677"/>
            <a:ext cx="1305241" cy="1866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681BB-8435-58D6-D626-B9F25C48DBE4}"/>
              </a:ext>
            </a:extLst>
          </p:cNvPr>
          <p:cNvSpPr txBox="1"/>
          <p:nvPr/>
        </p:nvSpPr>
        <p:spPr>
          <a:xfrm>
            <a:off x="278296" y="1216061"/>
            <a:ext cx="347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Otsustuspuu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ECD11-98B0-12CC-1E37-B54D7054E34A}"/>
              </a:ext>
            </a:extLst>
          </p:cNvPr>
          <p:cNvSpPr txBox="1"/>
          <p:nvPr/>
        </p:nvSpPr>
        <p:spPr>
          <a:xfrm>
            <a:off x="6370983" y="1366040"/>
            <a:ext cx="191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KPI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3A479-FCCF-CE57-BF88-ECECDCBBE57E}"/>
              </a:ext>
            </a:extLst>
          </p:cNvPr>
          <p:cNvSpPr txBox="1"/>
          <p:nvPr/>
        </p:nvSpPr>
        <p:spPr>
          <a:xfrm>
            <a:off x="9736569" y="1421489"/>
            <a:ext cx="191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Kriteeriumid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F2CBFB-98DA-86E0-4890-1BE9CA877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51" y="1606155"/>
            <a:ext cx="4305941" cy="39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62A48-6260-AB94-CE53-04CAA79C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17" y="1543897"/>
            <a:ext cx="5824883" cy="382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6287A-1122-803E-182C-EBA6F92907CB}"/>
              </a:ext>
            </a:extLst>
          </p:cNvPr>
          <p:cNvSpPr txBox="1"/>
          <p:nvPr/>
        </p:nvSpPr>
        <p:spPr>
          <a:xfrm>
            <a:off x="1041400" y="520700"/>
            <a:ext cx="1033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KPI kriteeriumide hindamine: analoogne eespooltehtuga riski kriteeriumide hindamiseks  (FAHP)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8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C3191D-95D6-064E-F3B4-EFB6CB048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9" y="1075996"/>
            <a:ext cx="10688542" cy="4706007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87A29F-25DF-935B-35DC-D7F3448B5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296" y="88519"/>
            <a:ext cx="11479695" cy="454577"/>
          </a:xfrm>
        </p:spPr>
        <p:txBody>
          <a:bodyPr/>
          <a:lstStyle/>
          <a:p>
            <a:pPr algn="ctr"/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KPI </a:t>
            </a:r>
            <a:r>
              <a:rPr lang="et-EE" sz="2400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prioritiseerimiNe</a:t>
            </a:r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erinevate meetoditega-Võrdlus </a:t>
            </a:r>
          </a:p>
          <a:p>
            <a:pPr algn="ctr"/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KPI VS </a:t>
            </a:r>
            <a:r>
              <a:rPr lang="et-EE" sz="2400" i="1" noProof="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criteria</a:t>
            </a:r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24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TOPSIS, </a:t>
            </a:r>
            <a:r>
              <a:rPr lang="et-EE" sz="2400" i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Radar, Radar2, </a:t>
            </a:r>
            <a:r>
              <a:rPr lang="et-EE" sz="2400" i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Fradar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11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AEE90C-9E1C-7259-F55D-C53B42C9CECC}"/>
              </a:ext>
            </a:extLst>
          </p:cNvPr>
          <p:cNvSpPr txBox="1"/>
          <p:nvPr/>
        </p:nvSpPr>
        <p:spPr>
          <a:xfrm>
            <a:off x="1716984" y="1267200"/>
            <a:ext cx="9052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000" dirty="0"/>
              <a:t>The s</a:t>
            </a:r>
            <a:r>
              <a:rPr lang="en-US" sz="2000" dirty="0" err="1"/>
              <a:t>imilarities</a:t>
            </a:r>
            <a:r>
              <a:rPr lang="en-US" sz="2000" dirty="0"/>
              <a:t> of the KPI rankings obtained, </a:t>
            </a:r>
            <a:r>
              <a:rPr lang="et-EE" sz="2000" dirty="0" err="1"/>
              <a:t>can</a:t>
            </a:r>
            <a:r>
              <a:rPr lang="et-EE" sz="2000" dirty="0"/>
              <a:t> </a:t>
            </a:r>
            <a:r>
              <a:rPr lang="et-EE" sz="2000" dirty="0" err="1"/>
              <a:t>be</a:t>
            </a:r>
            <a:r>
              <a:rPr lang="et-EE" sz="2000" dirty="0"/>
              <a:t> </a:t>
            </a:r>
            <a:r>
              <a:rPr lang="et-EE" sz="2000" dirty="0" err="1"/>
              <a:t>estimated</a:t>
            </a:r>
            <a:r>
              <a:rPr lang="et-EE" sz="2000" dirty="0"/>
              <a:t> </a:t>
            </a:r>
            <a:r>
              <a:rPr lang="et-EE" sz="2000" dirty="0" err="1"/>
              <a:t>using</a:t>
            </a:r>
            <a:r>
              <a:rPr lang="en-US" sz="2000" dirty="0"/>
              <a:t> WS coefficient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7CDD062-8E5E-5B75-FE43-0CB8A466E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296" y="227288"/>
            <a:ext cx="11479695" cy="454577"/>
          </a:xfrm>
        </p:spPr>
        <p:txBody>
          <a:bodyPr/>
          <a:lstStyle/>
          <a:p>
            <a:pPr algn="ctr"/>
            <a:r>
              <a:rPr lang="et-EE" sz="2400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ERInevate</a:t>
            </a:r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meetoditega saadud tulemuste võrdlus </a:t>
            </a:r>
          </a:p>
          <a:p>
            <a:pPr algn="ctr"/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KPI VS </a:t>
            </a:r>
            <a:r>
              <a:rPr lang="et-EE" sz="2400" i="1" noProof="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criteria</a:t>
            </a:r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24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TOPSIS, </a:t>
            </a:r>
            <a:r>
              <a:rPr lang="et-EE" sz="2400" i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Radar, Radar2, </a:t>
            </a:r>
            <a:r>
              <a:rPr lang="et-EE" sz="2400" i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Fradar</a:t>
            </a:r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16648-D0F6-9F63-F241-BDA3E07A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84" y="1855103"/>
            <a:ext cx="4810796" cy="733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8A6CE-67A0-CA76-EBD9-6D38B61F6BDB}"/>
              </a:ext>
            </a:extLst>
          </p:cNvPr>
          <p:cNvSpPr txBox="1"/>
          <p:nvPr/>
        </p:nvSpPr>
        <p:spPr>
          <a:xfrm>
            <a:off x="1716983" y="2841845"/>
            <a:ext cx="8602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t-EE" sz="2000" i="1" dirty="0" err="1"/>
              <a:t>Rxi</a:t>
            </a:r>
            <a:r>
              <a:rPr lang="en-US" sz="2000" dirty="0"/>
              <a:t> </a:t>
            </a:r>
            <a:r>
              <a:rPr lang="et-EE" sz="2000" dirty="0"/>
              <a:t>ja</a:t>
            </a:r>
            <a:r>
              <a:rPr lang="en-US" sz="2000" dirty="0"/>
              <a:t> </a:t>
            </a:r>
            <a:r>
              <a:rPr lang="en-US" sz="2000" i="1" dirty="0" err="1"/>
              <a:t>Ryi</a:t>
            </a:r>
            <a:r>
              <a:rPr lang="en-US" sz="2000" dirty="0"/>
              <a:t> </a:t>
            </a:r>
            <a:r>
              <a:rPr lang="et-EE" sz="2000" dirty="0"/>
              <a:t>tähistavad keskmist kohta alternatiivile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t-EE" sz="2000" dirty="0"/>
              <a:t>ja</a:t>
            </a:r>
            <a:r>
              <a:rPr lang="en-US" sz="2000" dirty="0"/>
              <a:t> N </a:t>
            </a:r>
            <a:r>
              <a:rPr lang="et-EE" sz="2000" dirty="0"/>
              <a:t>alternatiivide arv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B1F572-EE11-7096-E780-CE8F7496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8" y="4624075"/>
            <a:ext cx="11088647" cy="20481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6985A0-CF05-CA21-A1D6-1B2CC2BB6B81}"/>
              </a:ext>
            </a:extLst>
          </p:cNvPr>
          <p:cNvSpPr txBox="1"/>
          <p:nvPr/>
        </p:nvSpPr>
        <p:spPr>
          <a:xfrm>
            <a:off x="1716984" y="3836069"/>
            <a:ext cx="9484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000" dirty="0"/>
              <a:t>WS </a:t>
            </a:r>
            <a:r>
              <a:rPr lang="et-EE" sz="2000" dirty="0" err="1"/>
              <a:t>coefitsendi</a:t>
            </a:r>
            <a:r>
              <a:rPr lang="et-EE" sz="2000" dirty="0"/>
              <a:t> maatriks: </a:t>
            </a:r>
          </a:p>
          <a:p>
            <a:r>
              <a:rPr lang="et-EE" sz="2000" dirty="0"/>
              <a:t>Kui </a:t>
            </a:r>
            <a:r>
              <a:rPr lang="en-US" sz="2000" dirty="0"/>
              <a:t>WS </a:t>
            </a:r>
            <a:r>
              <a:rPr lang="et-EE" sz="2000" dirty="0"/>
              <a:t>koefitsiendi väärtus ületab </a:t>
            </a:r>
            <a:r>
              <a:rPr lang="en-US" sz="2000" dirty="0"/>
              <a:t>0.808, </a:t>
            </a:r>
            <a:r>
              <a:rPr lang="et-EE" sz="2000" dirty="0"/>
              <a:t>siis loetakse sarnasus väga heaks.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0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A848BD3-2193-1CEA-085D-BF736A727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410" y="231111"/>
            <a:ext cx="11479695" cy="454577"/>
          </a:xfrm>
        </p:spPr>
        <p:txBody>
          <a:bodyPr/>
          <a:lstStyle/>
          <a:p>
            <a:pPr algn="ctr"/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Inimese JA Roboti koostööd </a:t>
            </a:r>
            <a:r>
              <a:rPr lang="et-EE" sz="2400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MõjuTavad</a:t>
            </a:r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kriteeriumid ja RISKID </a:t>
            </a:r>
          </a:p>
          <a:p>
            <a:pPr algn="ctr"/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936C3-4535-3830-CE12-3760D04D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0" y="585710"/>
            <a:ext cx="7104527" cy="3546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6C9383-2748-F9BA-4EA6-6B14786B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6" y="5492320"/>
            <a:ext cx="6667297" cy="1559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C99851-1194-0A63-EC76-4697921D7474}"/>
              </a:ext>
            </a:extLst>
          </p:cNvPr>
          <p:cNvSpPr txBox="1"/>
          <p:nvPr/>
        </p:nvSpPr>
        <p:spPr>
          <a:xfrm>
            <a:off x="8259745" y="1521097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Otsustuspuu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C92F0-C0FC-E927-2A22-EA634D1C3198}"/>
              </a:ext>
            </a:extLst>
          </p:cNvPr>
          <p:cNvSpPr txBox="1"/>
          <p:nvPr/>
        </p:nvSpPr>
        <p:spPr>
          <a:xfrm>
            <a:off x="7633706" y="5980558"/>
            <a:ext cx="271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Järjestatud kriteeriumid</a:t>
            </a:r>
          </a:p>
          <a:p>
            <a:r>
              <a:rPr lang="et-EE" dirty="0"/>
              <a:t>(FAHP)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B2C61-054A-04AF-87A9-C181157452CD}"/>
              </a:ext>
            </a:extLst>
          </p:cNvPr>
          <p:cNvSpPr txBox="1"/>
          <p:nvPr/>
        </p:nvSpPr>
        <p:spPr>
          <a:xfrm>
            <a:off x="966408" y="4115002"/>
            <a:ext cx="10508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R11 – </a:t>
            </a:r>
            <a:r>
              <a:rPr lang="et-EE" dirty="0"/>
              <a:t>väsimus, kuratus</a:t>
            </a:r>
            <a:r>
              <a:rPr lang="en-US" dirty="0"/>
              <a:t>, R12 – </a:t>
            </a:r>
            <a:r>
              <a:rPr lang="et-EE" dirty="0"/>
              <a:t>tervise probleemid</a:t>
            </a:r>
            <a:r>
              <a:rPr lang="en-US" dirty="0"/>
              <a:t>, R13 – stress, R21 – </a:t>
            </a:r>
            <a:r>
              <a:rPr lang="et-EE" dirty="0"/>
              <a:t>ebapiisavad oskused</a:t>
            </a:r>
            <a:r>
              <a:rPr lang="en-US" dirty="0"/>
              <a:t>, R22 – </a:t>
            </a:r>
            <a:r>
              <a:rPr lang="et-EE" dirty="0"/>
              <a:t>ebapiisvad teadmised</a:t>
            </a:r>
            <a:r>
              <a:rPr lang="en-US" dirty="0"/>
              <a:t>, R31 – </a:t>
            </a:r>
            <a:r>
              <a:rPr lang="et-EE" dirty="0"/>
              <a:t>turvasüsteemi vead</a:t>
            </a:r>
            <a:r>
              <a:rPr lang="en-US" dirty="0"/>
              <a:t>, R32 – </a:t>
            </a:r>
            <a:r>
              <a:rPr lang="et-EE" dirty="0"/>
              <a:t>kiiruse piiri ületamine</a:t>
            </a:r>
            <a:r>
              <a:rPr lang="en-US" dirty="0"/>
              <a:t>, R33 – minimum </a:t>
            </a:r>
            <a:r>
              <a:rPr lang="en-US" dirty="0" err="1"/>
              <a:t>distan</a:t>
            </a:r>
            <a:r>
              <a:rPr lang="et-EE" dirty="0" err="1"/>
              <a:t>tsi</a:t>
            </a:r>
            <a:r>
              <a:rPr lang="et-EE" dirty="0"/>
              <a:t> rikkumine</a:t>
            </a:r>
            <a:r>
              <a:rPr lang="en-US" dirty="0"/>
              <a:t>, R34 –</a:t>
            </a:r>
            <a:r>
              <a:rPr lang="et-EE" dirty="0"/>
              <a:t>jõu/võimsusepiirangu rikkumine</a:t>
            </a:r>
            <a:r>
              <a:rPr lang="en-US" dirty="0"/>
              <a:t>, R35 – </a:t>
            </a:r>
            <a:r>
              <a:rPr lang="et-EE" dirty="0"/>
              <a:t>hädaabi </a:t>
            </a:r>
            <a:r>
              <a:rPr lang="et-EE" dirty="0" err="1"/>
              <a:t>stop</a:t>
            </a:r>
            <a:r>
              <a:rPr lang="et-EE" dirty="0"/>
              <a:t> ei tööta</a:t>
            </a:r>
            <a:r>
              <a:rPr lang="en-US" dirty="0"/>
              <a:t>, R41 – </a:t>
            </a:r>
            <a:r>
              <a:rPr lang="et-EE" dirty="0"/>
              <a:t>halb eelnev kogemus</a:t>
            </a:r>
            <a:r>
              <a:rPr lang="en-US" dirty="0"/>
              <a:t>, R42 – </a:t>
            </a:r>
            <a:r>
              <a:rPr lang="et-EE" dirty="0"/>
              <a:t>negatiivne eelarvamus</a:t>
            </a:r>
            <a:r>
              <a:rPr lang="en-US" dirty="0"/>
              <a:t>, R43 – </a:t>
            </a:r>
            <a:r>
              <a:rPr lang="et-EE" dirty="0"/>
              <a:t>usalduse puudus</a:t>
            </a:r>
            <a:r>
              <a:rPr lang="en-US" dirty="0"/>
              <a:t>, R44 – </a:t>
            </a:r>
            <a:r>
              <a:rPr lang="et-EE" dirty="0"/>
              <a:t>valvsus</a:t>
            </a:r>
            <a:r>
              <a:rPr lang="en-US" dirty="0"/>
              <a:t>, R45 –</a:t>
            </a:r>
            <a:r>
              <a:rPr lang="et-EE" dirty="0" err="1"/>
              <a:t>ennustamatu</a:t>
            </a:r>
            <a:r>
              <a:rPr lang="et-EE" dirty="0"/>
              <a:t> roboti liikumine, </a:t>
            </a:r>
            <a:r>
              <a:rPr lang="en-US" dirty="0"/>
              <a:t>R46 – </a:t>
            </a:r>
            <a:r>
              <a:rPr lang="et-EE" dirty="0"/>
              <a:t>vale usaldus</a:t>
            </a:r>
            <a:r>
              <a:rPr lang="en-US" dirty="0"/>
              <a:t>, R47 – </a:t>
            </a:r>
            <a:r>
              <a:rPr lang="et-EE" dirty="0"/>
              <a:t>liigne roboti usaldus</a:t>
            </a:r>
            <a:r>
              <a:rPr lang="en-US" dirty="0"/>
              <a:t>, R51 – </a:t>
            </a:r>
            <a:r>
              <a:rPr lang="et-EE" dirty="0"/>
              <a:t>privaatsuse rikkumine</a:t>
            </a:r>
            <a:r>
              <a:rPr lang="en-US" dirty="0"/>
              <a:t> R52 – </a:t>
            </a:r>
            <a:r>
              <a:rPr lang="et-EE" dirty="0"/>
              <a:t>andmete väärkasutus, nõuete eiramine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81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4091D82-2CB2-FFED-D7F1-EBF0916B6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410" y="612949"/>
            <a:ext cx="11479695" cy="454577"/>
          </a:xfrm>
        </p:spPr>
        <p:txBody>
          <a:bodyPr/>
          <a:lstStyle/>
          <a:p>
            <a:pPr algn="ctr"/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Inimese JA Roboti koostööd </a:t>
            </a:r>
            <a:r>
              <a:rPr lang="et-EE" sz="2400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MõjuTavad</a:t>
            </a:r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kriteeriumid ja RISKID </a:t>
            </a:r>
          </a:p>
          <a:p>
            <a:pPr algn="ctr"/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4E4CE-4D49-A72E-1918-A70C8CC4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80" y="1357804"/>
            <a:ext cx="5034225" cy="5207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3FA1A-AE22-A46D-48F6-C044D6AB2923}"/>
              </a:ext>
            </a:extLst>
          </p:cNvPr>
          <p:cNvSpPr txBox="1"/>
          <p:nvPr/>
        </p:nvSpPr>
        <p:spPr>
          <a:xfrm>
            <a:off x="7898005" y="1567543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Järjestatud riskid</a:t>
            </a:r>
          </a:p>
          <a:p>
            <a:r>
              <a:rPr lang="et-EE" dirty="0"/>
              <a:t> (FTOPSIS)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E4FBF24-4437-D3E9-A15B-1879A55C7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40237"/>
            <a:ext cx="11479695" cy="454577"/>
          </a:xfrm>
        </p:spPr>
        <p:txBody>
          <a:bodyPr/>
          <a:lstStyle/>
          <a:p>
            <a:pPr algn="ctr"/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Kokkuvõte</a:t>
            </a:r>
          </a:p>
          <a:p>
            <a:pPr algn="ctr"/>
            <a:endParaRPr lang="et-EE" sz="2400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t-EE" sz="2400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t-EE" sz="2400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t-EE" sz="2400" i="1" noProof="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EB0BA-2BC1-1EB3-98AF-7CC44B066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31" y="1703814"/>
            <a:ext cx="10075090" cy="47164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noProof="0" dirty="0">
                <a:solidFill>
                  <a:srgbClr val="00B050"/>
                </a:solidFill>
              </a:rPr>
              <a:t>MCDM </a:t>
            </a:r>
            <a:r>
              <a:rPr lang="et-EE" sz="2400" dirty="0">
                <a:solidFill>
                  <a:srgbClr val="00B050"/>
                </a:solidFill>
              </a:rPr>
              <a:t>meetodid pakuvad võimekaid tööriistasid </a:t>
            </a:r>
            <a:r>
              <a:rPr lang="et-EE" sz="2400" dirty="0" err="1">
                <a:solidFill>
                  <a:srgbClr val="00B050"/>
                </a:solidFill>
              </a:rPr>
              <a:t>otsustse</a:t>
            </a:r>
            <a:r>
              <a:rPr lang="et-EE" sz="2400" dirty="0">
                <a:solidFill>
                  <a:srgbClr val="00B050"/>
                </a:solidFill>
              </a:rPr>
              <a:t> </a:t>
            </a:r>
            <a:r>
              <a:rPr lang="et-EE" sz="2400" dirty="0" err="1">
                <a:solidFill>
                  <a:srgbClr val="00B050"/>
                </a:solidFill>
              </a:rPr>
              <a:t>tegmiseks</a:t>
            </a:r>
            <a:endParaRPr lang="et-EE" sz="2400" noProof="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400" noProof="0" dirty="0">
                <a:solidFill>
                  <a:srgbClr val="00B050"/>
                </a:solidFill>
              </a:rPr>
              <a:t>Keeleliste muutujate hägusloogika kasutuselevõtt võimaldub lihtsustada oluliselt ekspertide poolt teostatavat hindamist asendades üksikväärtusel põhineva hindamise vahemik-hindamisega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rgbClr val="00B050"/>
                </a:solidFill>
              </a:rPr>
              <a:t>MCDM meetodite rakendamine on enamasti suhteliselt lihtne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400" noProof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rgbClr val="FF0000"/>
                </a:solidFill>
              </a:rPr>
              <a:t>Märkimisväärne MCDM meetodite hulk muudab sobiva meetodi valiku keerukamaks.</a:t>
            </a:r>
            <a:endParaRPr lang="en-US" sz="2400" noProof="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7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4625A4-C709-3342-2372-679B3A2D7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9104" y="549275"/>
            <a:ext cx="9194837" cy="810888"/>
          </a:xfrm>
        </p:spPr>
        <p:txBody>
          <a:bodyPr/>
          <a:lstStyle/>
          <a:p>
            <a:r>
              <a:rPr lang="et-EE" sz="2400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SIssejuhatus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32806-9087-BF55-34F7-C9F2A5B985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9104" y="1628775"/>
            <a:ext cx="9194838" cy="47164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sz="2800" noProof="1"/>
              <a:t>Lühiülevaade uurimisgrupi AI rakendustest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sz="2800" noProof="1"/>
              <a:t>Riskide hindamine: robot, autonoomne sõiduk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sz="2800" noProof="1"/>
              <a:t>Tulemuslikkuse hindamine: KPI (ettevõte, toode protsess)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noProof="1"/>
              <a:t>Inimese </a:t>
            </a:r>
            <a:r>
              <a:rPr lang="et-EE" sz="2800" noProof="1"/>
              <a:t>ja</a:t>
            </a:r>
            <a:r>
              <a:rPr lang="fi-FI" sz="2800" noProof="1"/>
              <a:t> </a:t>
            </a:r>
            <a:r>
              <a:rPr lang="et-EE" sz="2800" noProof="1"/>
              <a:t>r</a:t>
            </a:r>
            <a:r>
              <a:rPr lang="fi-FI" sz="2800" noProof="1"/>
              <a:t>oboti koostööd </a:t>
            </a:r>
            <a:r>
              <a:rPr lang="et-EE" sz="2800" noProof="1"/>
              <a:t>m</a:t>
            </a:r>
            <a:r>
              <a:rPr lang="fi-FI" sz="2800" noProof="1"/>
              <a:t>õju</a:t>
            </a:r>
            <a:r>
              <a:rPr lang="et-EE" sz="2800" noProof="1"/>
              <a:t>t</a:t>
            </a:r>
            <a:r>
              <a:rPr lang="fi-FI" sz="2800" noProof="1"/>
              <a:t>avad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noProof="1"/>
              <a:t>kriteeriumid ja </a:t>
            </a:r>
            <a:r>
              <a:rPr lang="et-EE" sz="2800" noProof="1"/>
              <a:t>riskid</a:t>
            </a:r>
            <a:r>
              <a:rPr lang="fi-FI" sz="2800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68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box-img" descr="Pärnu Audi varikatus 2">
            <a:extLst>
              <a:ext uri="{FF2B5EF4-FFF2-40B4-BE49-F238E27FC236}">
                <a16:creationId xmlns:a16="http://schemas.microsoft.com/office/drawing/2014/main" id="{B65758A4-0B1B-BFD1-5BFD-03BE97D8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1" y="690587"/>
            <a:ext cx="3753415" cy="28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76360AF-219A-A717-989D-AC032FD4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t="23244" b="45651"/>
          <a:stretch>
            <a:fillRect/>
          </a:stretch>
        </p:blipFill>
        <p:spPr bwMode="auto">
          <a:xfrm>
            <a:off x="5178014" y="653540"/>
            <a:ext cx="4752974" cy="13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4D3C12F-1E02-532B-2786-89409A45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82" y="653540"/>
            <a:ext cx="14874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CD5D3-A5DE-E29F-6649-F6611C345D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3630150"/>
            <a:ext cx="3841014" cy="2759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07F0BC-FFAD-EC1F-A0C7-881B9262D651}"/>
              </a:ext>
            </a:extLst>
          </p:cNvPr>
          <p:cNvSpPr/>
          <p:nvPr/>
        </p:nvSpPr>
        <p:spPr>
          <a:xfrm>
            <a:off x="236418" y="6469774"/>
            <a:ext cx="672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Prototype</a:t>
            </a:r>
            <a:r>
              <a:rPr lang="et-E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magnet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generator at full scale</a:t>
            </a:r>
            <a:r>
              <a:rPr lang="et-E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t-E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Goliath</a:t>
            </a:r>
            <a:r>
              <a:rPr lang="et-E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et-E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OÜ)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5A8F5-2802-16A5-93F9-8B2EF5F5B35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470" y="2026667"/>
            <a:ext cx="279971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BC71E1-B1BB-631B-7C79-1B8FE14F672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90" y="4490754"/>
            <a:ext cx="4968027" cy="1713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C7056F-4982-FBDC-DC45-1D30F6CD66D9}"/>
              </a:ext>
            </a:extLst>
          </p:cNvPr>
          <p:cNvSpPr txBox="1"/>
          <p:nvPr/>
        </p:nvSpPr>
        <p:spPr>
          <a:xfrm>
            <a:off x="429544" y="96265"/>
            <a:ext cx="1037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RAKENDUSNÄITED</a:t>
            </a:r>
            <a:endParaRPr lang="en-US" sz="2400" b="1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4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4A5D5-3CBD-F3D4-AE59-18FEEE667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709"/>
            <a:ext cx="5606980" cy="2905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485F9-3F57-AF94-C891-BFEA9FDFAD15}"/>
              </a:ext>
            </a:extLst>
          </p:cNvPr>
          <p:cNvSpPr txBox="1"/>
          <p:nvPr/>
        </p:nvSpPr>
        <p:spPr>
          <a:xfrm>
            <a:off x="231912" y="1173711"/>
            <a:ext cx="57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00B0F0"/>
                </a:solidFill>
              </a:rPr>
              <a:t>Silicon päikesepaneeli </a:t>
            </a:r>
            <a:r>
              <a:rPr lang="et-EE" sz="2400" dirty="0" err="1">
                <a:solidFill>
                  <a:srgbClr val="00B0F0"/>
                </a:solidFill>
              </a:rPr>
              <a:t>üldstruktuur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E1FEF-96DD-8283-0CD6-976B9533FDD4}"/>
              </a:ext>
            </a:extLst>
          </p:cNvPr>
          <p:cNvSpPr txBox="1"/>
          <p:nvPr/>
        </p:nvSpPr>
        <p:spPr>
          <a:xfrm>
            <a:off x="298914" y="78703"/>
            <a:ext cx="5308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RAKENDUSNÄITED</a:t>
            </a:r>
          </a:p>
          <a:p>
            <a:pPr algn="ctr"/>
            <a:r>
              <a:rPr lang="et-EE" sz="2400" dirty="0">
                <a:solidFill>
                  <a:srgbClr val="00B0F0"/>
                </a:solidFill>
              </a:rPr>
              <a:t>Geeli sisalduse analüüs päikesepaneelis </a:t>
            </a:r>
          </a:p>
          <a:p>
            <a:pPr algn="ctr"/>
            <a:r>
              <a:rPr lang="et-EE" sz="2400" dirty="0">
                <a:solidFill>
                  <a:srgbClr val="00B0F0"/>
                </a:solidFill>
              </a:rPr>
              <a:t>(NAPS </a:t>
            </a:r>
            <a:r>
              <a:rPr lang="et-EE" sz="2400" dirty="0" err="1">
                <a:solidFill>
                  <a:srgbClr val="00B0F0"/>
                </a:solidFill>
              </a:rPr>
              <a:t>Solar</a:t>
            </a:r>
            <a:r>
              <a:rPr lang="et-EE" sz="2400" dirty="0">
                <a:solidFill>
                  <a:srgbClr val="00B0F0"/>
                </a:solidFill>
              </a:rPr>
              <a:t> Estonia OÜ baasil ) 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sz="2400" b="1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34407-D164-7898-B3FF-BD1B4BA23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980" y="649519"/>
            <a:ext cx="6585021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87199-CC7B-C8C4-DA36-FF28B37C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3" y="788156"/>
            <a:ext cx="6113717" cy="39402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16BE7-9547-2829-A334-F54B1209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50" y="1449911"/>
            <a:ext cx="5818217" cy="2616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DF2C2-8039-3230-DD84-B5876746710A}"/>
              </a:ext>
            </a:extLst>
          </p:cNvPr>
          <p:cNvSpPr txBox="1"/>
          <p:nvPr/>
        </p:nvSpPr>
        <p:spPr>
          <a:xfrm>
            <a:off x="429544" y="96265"/>
            <a:ext cx="1037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RAKENDUSNÄITED</a:t>
            </a:r>
            <a:endParaRPr lang="en-US" sz="2400" b="1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7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8616B2-5D89-347F-2E7B-2B7F9A7AC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68" y="253162"/>
            <a:ext cx="6115905" cy="810888"/>
          </a:xfrm>
        </p:spPr>
        <p:txBody>
          <a:bodyPr/>
          <a:lstStyle/>
          <a:p>
            <a:r>
              <a:rPr lang="et-EE" sz="2400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RAKENDUSNÄITED</a:t>
            </a:r>
            <a:endParaRPr lang="en-US" sz="2400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t-EE" sz="2000" dirty="0">
                <a:solidFill>
                  <a:srgbClr val="00B0F0"/>
                </a:solidFill>
              </a:rPr>
              <a:t>KESKKONNA MÕJU TOOTMISPROTSESSILE </a:t>
            </a:r>
            <a:endParaRPr lang="en-US" sz="2000" dirty="0">
              <a:solidFill>
                <a:srgbClr val="00B0F0"/>
              </a:solidFill>
            </a:endParaRPr>
          </a:p>
          <a:p>
            <a:endParaRPr lang="et-EE" sz="2000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1C694-841E-7524-BB18-7E8BAF92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279"/>
            <a:ext cx="5337567" cy="4132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28268-55B2-D0F5-F7C8-08DCB9DA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4464"/>
            <a:ext cx="6030167" cy="1162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D33FD-310C-EDA8-C9AA-6FACFF1C1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354" y="1170027"/>
            <a:ext cx="4975289" cy="41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mraud_KIA_">
            <a:extLst>
              <a:ext uri="{FF2B5EF4-FFF2-40B4-BE49-F238E27FC236}">
                <a16:creationId xmlns:a16="http://schemas.microsoft.com/office/drawing/2014/main" id="{A0149320-DCF9-0FD9-31B9-6CC4C65D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81" y="653256"/>
            <a:ext cx="4608513" cy="3294062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7E18433-AC6F-E6A9-89BA-B9F4049516E5}"/>
              </a:ext>
            </a:extLst>
          </p:cNvPr>
          <p:cNvGrpSpPr>
            <a:grpSpLocks/>
          </p:cNvGrpSpPr>
          <p:nvPr/>
        </p:nvGrpSpPr>
        <p:grpSpPr bwMode="auto">
          <a:xfrm>
            <a:off x="6849097" y="60754"/>
            <a:ext cx="3799853" cy="3549221"/>
            <a:chOff x="3216" y="663"/>
            <a:chExt cx="2544" cy="244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6FC96C5-CBEF-A854-F643-F72C51E1B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663"/>
              <a:ext cx="2544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4506B8C7-577C-01CA-E7E6-C72EFCAEAB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64581">
              <a:off x="4467" y="1797"/>
              <a:ext cx="228" cy="318"/>
            </a:xfrm>
            <a:prstGeom prst="upArrow">
              <a:avLst>
                <a:gd name="adj1" fmla="val 50000"/>
                <a:gd name="adj2" fmla="val 3486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t-EE" sz="1800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3FA4398C-08EC-33D2-E08F-996DAF674F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58280">
              <a:off x="3800" y="1249"/>
              <a:ext cx="228" cy="500"/>
            </a:xfrm>
            <a:prstGeom prst="upArrow">
              <a:avLst>
                <a:gd name="adj1" fmla="val 50000"/>
                <a:gd name="adj2" fmla="val 54825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t-EE" sz="1800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245F229-2973-11E0-E43C-3943AE132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42"/>
              <a:ext cx="9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t-EE" altLang="et-EE" sz="1600">
                  <a:solidFill>
                    <a:srgbClr val="0000FF"/>
                  </a:solidFill>
                </a:rPr>
                <a:t>Optimized component</a:t>
              </a:r>
              <a:endParaRPr lang="en-US" altLang="et-EE" sz="160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47A7ED43-E4B5-B45E-2096-1221EA253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71361"/>
              </p:ext>
            </p:extLst>
          </p:nvPr>
        </p:nvGraphicFramePr>
        <p:xfrm>
          <a:off x="93567" y="4367213"/>
          <a:ext cx="26638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700" imgH="241300" progId="Equation.3">
                  <p:embed/>
                </p:oleObj>
              </mc:Choice>
              <mc:Fallback>
                <p:oleObj name="Equation" r:id="rId4" imgW="1663700" imgH="241300" progId="Equation.3">
                  <p:embed/>
                  <p:pic>
                    <p:nvPicPr>
                      <p:cNvPr id="96260" name="Object 4">
                        <a:extLst>
                          <a:ext uri="{FF2B5EF4-FFF2-40B4-BE49-F238E27FC236}">
                            <a16:creationId xmlns:a16="http://schemas.microsoft.com/office/drawing/2014/main" id="{7CCEEDB8-AB67-1ED9-A21E-E9B39A763A4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" y="4367213"/>
                        <a:ext cx="26638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5E752ED4-7709-A671-66A1-0DC82D081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178868"/>
              </p:ext>
            </p:extLst>
          </p:nvPr>
        </p:nvGraphicFramePr>
        <p:xfrm>
          <a:off x="407892" y="4896708"/>
          <a:ext cx="11731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228501" progId="Equation.3">
                  <p:embed/>
                </p:oleObj>
              </mc:Choice>
              <mc:Fallback>
                <p:oleObj name="Equation" r:id="rId6" imgW="761669" imgH="228501" progId="Equation.3">
                  <p:embed/>
                  <p:pic>
                    <p:nvPicPr>
                      <p:cNvPr id="96263" name="Object 7">
                        <a:extLst>
                          <a:ext uri="{FF2B5EF4-FFF2-40B4-BE49-F238E27FC236}">
                            <a16:creationId xmlns:a16="http://schemas.microsoft.com/office/drawing/2014/main" id="{F34C6220-E6EF-92BD-C029-668A68733C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2" y="4896708"/>
                        <a:ext cx="11731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 descr="kronks">
            <a:extLst>
              <a:ext uri="{FF2B5EF4-FFF2-40B4-BE49-F238E27FC236}">
                <a16:creationId xmlns:a16="http://schemas.microsoft.com/office/drawing/2014/main" id="{D0DB1297-61EF-E20B-23F8-1205BA86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392" y="4103092"/>
            <a:ext cx="3652838" cy="2427288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2BBD7E3-937F-F557-88D7-C20571C2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6282" y="3687574"/>
            <a:ext cx="4608514" cy="3109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C029D0-4963-8648-BDE7-5EE00B7ABE27}"/>
              </a:ext>
            </a:extLst>
          </p:cNvPr>
          <p:cNvSpPr txBox="1"/>
          <p:nvPr/>
        </p:nvSpPr>
        <p:spPr>
          <a:xfrm>
            <a:off x="429544" y="96265"/>
            <a:ext cx="10371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RAKENDUSNÄITED </a:t>
            </a:r>
            <a:r>
              <a:rPr lang="et-EE" sz="2400" b="1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Multikriteriaalne</a:t>
            </a:r>
            <a:r>
              <a:rPr lang="et-EE" sz="24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2400" b="1" i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</a:t>
            </a:r>
            <a:r>
              <a:rPr lang="et-EE" sz="2400" b="1" i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 i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6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25E84-3D73-A947-9B26-6EA170C1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01" y="1154425"/>
            <a:ext cx="9867902" cy="5703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2BBDD9-10A3-EB87-B5C3-72B44880ECF0}"/>
              </a:ext>
            </a:extLst>
          </p:cNvPr>
          <p:cNvSpPr txBox="1"/>
          <p:nvPr/>
        </p:nvSpPr>
        <p:spPr>
          <a:xfrm>
            <a:off x="1620297" y="521938"/>
            <a:ext cx="7483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800" noProof="1">
                <a:solidFill>
                  <a:srgbClr val="0070C0"/>
                </a:solidFill>
              </a:rPr>
              <a:t>Riskide hindamine: robot, autonoomne sõiduk</a:t>
            </a:r>
          </a:p>
        </p:txBody>
      </p:sp>
    </p:spTree>
    <p:extLst>
      <p:ext uri="{BB962C8B-B14F-4D97-AF65-F5344CB8AC3E}">
        <p14:creationId xmlns:p14="http://schemas.microsoft.com/office/powerpoint/2010/main" val="366384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BC434D-5FE1-B2ED-FB20-3FC16532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15" y="494890"/>
            <a:ext cx="8564170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Tech_16-9" id="{E583337D-95F0-4164-8786-677E61ACC151}" vid="{EBADDFDA-25F0-4091-B598-75DE0652C7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TalTech_16-9</Template>
  <TotalTime>3937</TotalTime>
  <Words>380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Times New Roman</vt:lpstr>
      <vt:lpstr>Verdana</vt:lpstr>
      <vt:lpstr>Wingdings</vt:lpstr>
      <vt:lpstr>Office'i kujundus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jüri majak</dc:creator>
  <cp:lastModifiedBy>Jüri Majak</cp:lastModifiedBy>
  <cp:revision>334</cp:revision>
  <dcterms:created xsi:type="dcterms:W3CDTF">2018-11-06T10:55:02Z</dcterms:created>
  <dcterms:modified xsi:type="dcterms:W3CDTF">2026-03-08T10:50:40Z</dcterms:modified>
</cp:coreProperties>
</file>